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mp3" ContentType="audio/unknown"/>
  <Default Extension="jpe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6"/>
  </p:notesMasterIdLst>
  <p:sldIdLst>
    <p:sldId id="307" r:id="rId2"/>
    <p:sldId id="257" r:id="rId3"/>
    <p:sldId id="308" r:id="rId4"/>
    <p:sldId id="283" r:id="rId5"/>
    <p:sldId id="258" r:id="rId6"/>
    <p:sldId id="259" r:id="rId7"/>
    <p:sldId id="262" r:id="rId8"/>
    <p:sldId id="264" r:id="rId9"/>
    <p:sldId id="263" r:id="rId10"/>
    <p:sldId id="267" r:id="rId11"/>
    <p:sldId id="268" r:id="rId12"/>
    <p:sldId id="270" r:id="rId13"/>
    <p:sldId id="306" r:id="rId14"/>
    <p:sldId id="271" r:id="rId15"/>
    <p:sldId id="346" r:id="rId16"/>
    <p:sldId id="350" r:id="rId17"/>
    <p:sldId id="364" r:id="rId18"/>
    <p:sldId id="365" r:id="rId19"/>
    <p:sldId id="366" r:id="rId20"/>
    <p:sldId id="338" r:id="rId21"/>
    <p:sldId id="347" r:id="rId22"/>
    <p:sldId id="348" r:id="rId23"/>
    <p:sldId id="349" r:id="rId24"/>
    <p:sldId id="353" r:id="rId25"/>
    <p:sldId id="345" r:id="rId26"/>
    <p:sldId id="328" r:id="rId27"/>
    <p:sldId id="354" r:id="rId28"/>
    <p:sldId id="355" r:id="rId29"/>
    <p:sldId id="356" r:id="rId30"/>
    <p:sldId id="357" r:id="rId31"/>
    <p:sldId id="358" r:id="rId32"/>
    <p:sldId id="359" r:id="rId33"/>
    <p:sldId id="351" r:id="rId34"/>
    <p:sldId id="352" r:id="rId35"/>
    <p:sldId id="286" r:id="rId36"/>
    <p:sldId id="298" r:id="rId37"/>
    <p:sldId id="287" r:id="rId38"/>
    <p:sldId id="288" r:id="rId39"/>
    <p:sldId id="291" r:id="rId40"/>
    <p:sldId id="294" r:id="rId41"/>
    <p:sldId id="295" r:id="rId42"/>
    <p:sldId id="296" r:id="rId43"/>
    <p:sldId id="297" r:id="rId44"/>
    <p:sldId id="339" r:id="rId45"/>
    <p:sldId id="340" r:id="rId46"/>
    <p:sldId id="360" r:id="rId47"/>
    <p:sldId id="361" r:id="rId48"/>
    <p:sldId id="362" r:id="rId49"/>
    <p:sldId id="363" r:id="rId50"/>
    <p:sldId id="325" r:id="rId51"/>
    <p:sldId id="319" r:id="rId52"/>
    <p:sldId id="342" r:id="rId53"/>
    <p:sldId id="343" r:id="rId54"/>
    <p:sldId id="277" r:id="rId55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B5E"/>
    <a:srgbClr val="000073"/>
    <a:srgbClr val="6DA642"/>
    <a:srgbClr val="FF8600"/>
    <a:srgbClr val="6EAB04"/>
    <a:srgbClr val="89AB46"/>
    <a:srgbClr val="047E4B"/>
    <a:srgbClr val="ABD5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301" autoAdjust="0"/>
  </p:normalViewPr>
  <p:slideViewPr>
    <p:cSldViewPr snapToGrid="0" snapToObjects="1">
      <p:cViewPr>
        <p:scale>
          <a:sx n="75" d="100"/>
          <a:sy n="75" d="100"/>
        </p:scale>
        <p:origin x="-131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notesMaster" Target="notesMasters/notesMaster1.xml"/><Relationship Id="rId57" Type="http://schemas.openxmlformats.org/officeDocument/2006/relationships/printerSettings" Target="printerSettings/printerSettings1.bin"/><Relationship Id="rId58" Type="http://schemas.openxmlformats.org/officeDocument/2006/relationships/presProps" Target="presProps.xml"/><Relationship Id="rId59" Type="http://schemas.openxmlformats.org/officeDocument/2006/relationships/viewProps" Target="viewProp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theme" Target="theme/theme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D9B32A0-EF26-4F44-AF2B-3D1F229BB67B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noProof="0"/>
              <a:t>Click to edit Master text styles</a:t>
            </a:r>
          </a:p>
          <a:p>
            <a:pPr lvl="1"/>
            <a:r>
              <a:rPr lang="es-ES_tradnl" noProof="0"/>
              <a:t>Second level</a:t>
            </a:r>
          </a:p>
          <a:p>
            <a:pPr lvl="2"/>
            <a:r>
              <a:rPr lang="es-ES_tradnl" noProof="0"/>
              <a:t>Third level</a:t>
            </a:r>
          </a:p>
          <a:p>
            <a:pPr lvl="3"/>
            <a:r>
              <a:rPr lang="es-ES_tradnl" noProof="0"/>
              <a:t>Fourth level</a:t>
            </a:r>
          </a:p>
          <a:p>
            <a:pPr lvl="4"/>
            <a:r>
              <a:rPr lang="es-ES_tradnl" noProof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EFF1AAB-F5C1-754F-8E6E-A4BD0780C273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4341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0F3AC3F-50E7-5840-9B1A-1A82568655D1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FF1AAB-F5C1-754F-8E6E-A4BD0780C273}" type="slidenum">
              <a:rPr lang="es-ES" smtClean="0"/>
              <a:pPr>
                <a:defRPr/>
              </a:pPr>
              <a:t>37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8880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847EED2-224C-7847-ADB7-4DA6AA20C157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86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686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33A2E39-7FD5-5448-8631-7AF41A36CF5D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065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706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2942C9D-1751-5446-9821-8494AA4F385E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68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768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AED160C-CEEF-B74A-9D39-540B56DEA80E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88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788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7609998-E323-E946-9184-ADE9F144F0EB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08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808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EAF5071-E802-9246-933B-FCDF81AE0EA0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29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829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027B34F-32EE-484A-A841-A3CDF0C87637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29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829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027B34F-32EE-484A-A841-A3CDF0C87637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29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829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027B34F-32EE-484A-A841-A3CDF0C87637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FF1AAB-F5C1-754F-8E6E-A4BD0780C273}" type="slidenum">
              <a:rPr lang="es-ES" smtClean="0"/>
              <a:pPr>
                <a:defRPr/>
              </a:pPr>
              <a:t>50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65476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909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890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02ED726-F4BA-C747-9905-A5F1CCB8B659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0E3828D-ADCA-D041-990E-2B07F6DBC8BF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CEDDFC3-F7D8-1144-B7F1-C8EF7CFE9206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1B09462-A599-D34E-AA4F-F925C7F86D96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B372B9D-A746-3946-BCAF-36121455CB93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0346CA2-FA85-1E45-843D-91CCAD00F00D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35E7AC1-91B0-C341-A508-460C13A3080A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C8A20-8111-534F-B463-F3524337BC80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8DBCE-05AD-0E40-8B45-821BC618AD54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053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06BE0-12B3-1047-8A0A-41D3124544DA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83D86-FB88-8443-9924-36683C968D73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653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90E5F-8793-7F4E-9C81-5A527C4675ED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1BF47-E0B7-DC4E-B097-EBF33AD3450B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81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E6CE3-28E3-2145-B4D8-60892A22D77C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DD1A4-347C-0E44-9D4F-10FF6C29C665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177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D15C1-4DAA-A84C-B105-8F61F50C35D5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91221-6EE6-AE42-B598-ACE364DABF51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657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105B5-D989-0047-A6F9-0F50A959CD73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43672-8C41-454A-A04D-8D92EE4A17FA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186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0F5BA-A46E-6A49-91A9-AE679567EBF3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7C0B1-0F6D-384E-AFA5-068EC70C7556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852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4A773-4D5F-E241-86C4-25DD66DFCCF1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37120-BFB3-B243-B802-F8F68625D9BC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43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C05AB-566D-3849-AA1A-84AFA9BA2C30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30924-9F79-CB41-9E15-C68703095330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22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2DF53-F934-0B45-BAC8-BEF41BFB25B5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B8E1F-F6E3-7843-8B38-59A181C29C9E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66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EF6AC-632F-1A4E-B478-8A1CB7770A7E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F7D61-7795-274E-8F60-D11F605329D4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31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8B4328E-2425-A046-9BFF-97DDEEB4E384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C6FEAF9-41A3-B647-80DB-30201208D2C9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4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4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g"/><Relationship Id="rId3" Type="http://schemas.openxmlformats.org/officeDocument/2006/relationships/image" Target="../media/image31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4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.jp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6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7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9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0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jpg"/><Relationship Id="rId3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jpg"/><Relationship Id="rId3" Type="http://schemas.openxmlformats.org/officeDocument/2006/relationships/image" Target="../media/image42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jpg"/><Relationship Id="rId3" Type="http://schemas.openxmlformats.org/officeDocument/2006/relationships/image" Target="../media/image4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jpg"/><Relationship Id="rId3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4" Type="http://schemas.openxmlformats.org/officeDocument/2006/relationships/image" Target="../media/image42.png"/><Relationship Id="rId5" Type="http://schemas.openxmlformats.org/officeDocument/2006/relationships/image" Target="../media/image58.png"/><Relationship Id="rId6" Type="http://schemas.openxmlformats.org/officeDocument/2006/relationships/image" Target="../media/image59.png"/><Relationship Id="rId7" Type="http://schemas.openxmlformats.org/officeDocument/2006/relationships/image" Target="../media/image60.png"/><Relationship Id="rId8" Type="http://schemas.openxmlformats.org/officeDocument/2006/relationships/image" Target="../media/image61.png"/><Relationship Id="rId9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3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5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5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Imagen 5" descr="manos_levantadas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35" b="12964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Imagen 4" descr="LOGO_QVE-0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718721"/>
            <a:ext cx="2882901" cy="650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 bwMode="auto">
          <a:xfrm>
            <a:off x="619574" y="255664"/>
            <a:ext cx="8067226" cy="115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						</a:t>
            </a:r>
            <a:r>
              <a:rPr lang="en-US" sz="28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cuando</a:t>
            </a:r>
            <a:r>
              <a:rPr lang="en-US" sz="2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 se </a:t>
            </a:r>
            <a:r>
              <a:rPr lang="en-US" sz="28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trata</a:t>
            </a:r>
            <a:r>
              <a:rPr lang="en-US" sz="2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 de </a:t>
            </a:r>
            <a:r>
              <a:rPr lang="en-US" sz="28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generar</a:t>
            </a:r>
            <a:r>
              <a:rPr lang="en-US" sz="2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28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más</a:t>
            </a:r>
            <a:endParaRPr lang="en-US" sz="2800" dirty="0">
              <a:solidFill>
                <a:schemeClr val="bg1">
                  <a:lumMod val="85000"/>
                  <a:lumOff val="15000"/>
                </a:schemeClr>
              </a:solidFill>
              <a:latin typeface="Trebuchet MS"/>
              <a:ea typeface="+mn-ea"/>
              <a:cs typeface="Trebuchet MS"/>
            </a:endParaRPr>
          </a:p>
          <a:p>
            <a:pPr marL="0" indent="0" eaLnBrk="1" fontAlgn="auto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40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consultas</a:t>
            </a:r>
            <a:r>
              <a:rPr lang="en-US" sz="2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28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para</a:t>
            </a:r>
            <a:r>
              <a:rPr lang="en-US" sz="2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28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su</a:t>
            </a:r>
            <a:r>
              <a:rPr lang="en-US" sz="2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28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institución</a:t>
            </a:r>
            <a:r>
              <a:rPr lang="en-US" sz="2800" dirty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…</a:t>
            </a:r>
            <a:endParaRPr lang="en-US" sz="2800" dirty="0" smtClean="0">
              <a:solidFill>
                <a:schemeClr val="bg1">
                  <a:lumMod val="85000"/>
                  <a:lumOff val="15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3" name="Imagen 2" descr="logoFocus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896" y="5311294"/>
            <a:ext cx="1550410" cy="1069873"/>
          </a:xfrm>
          <a:prstGeom prst="rect">
            <a:avLst/>
          </a:prstGeom>
        </p:spPr>
      </p:pic>
      <p:pic>
        <p:nvPicPr>
          <p:cNvPr id="2" name="Imagen 1" descr="logoExpoUni20-0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400" y="1619003"/>
            <a:ext cx="2578100" cy="81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19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8" descr="gco1b-publico-19-1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1066800"/>
            <a:ext cx="2984500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27" descr="gco2b-publico-19-19-1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850" y="1117600"/>
            <a:ext cx="2984500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6724650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857750" y="4987925"/>
            <a:ext cx="4311650" cy="1874838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409700" y="1955800"/>
            <a:ext cx="1346200" cy="8001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4000" b="1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Trebuchet MS"/>
              </a:rPr>
              <a:t>85%</a:t>
            </a:r>
            <a:endParaRPr lang="en-US" sz="4200" b="1">
              <a:solidFill>
                <a:schemeClr val="tx1">
                  <a:tint val="75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sp>
        <p:nvSpPr>
          <p:cNvPr id="33799" name="TextBox 9"/>
          <p:cNvSpPr txBox="1">
            <a:spLocks noChangeArrowheads="1"/>
          </p:cNvSpPr>
          <p:nvPr/>
        </p:nvSpPr>
        <p:spPr bwMode="auto">
          <a:xfrm>
            <a:off x="787400" y="4148138"/>
            <a:ext cx="2616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i="1">
                <a:latin typeface="Trebuchet MS" charset="0"/>
                <a:cs typeface="Trebuchet MS" charset="0"/>
              </a:rPr>
              <a:t>De los visitantes de </a:t>
            </a:r>
            <a:r>
              <a:rPr lang="en-US" sz="1800" b="1" i="1">
                <a:latin typeface="Trebuchet MS" charset="0"/>
                <a:cs typeface="Trebuchet MS" charset="0"/>
              </a:rPr>
              <a:t>ExpoUniversidad, el 85% </a:t>
            </a:r>
            <a:r>
              <a:rPr lang="en-US" sz="1800" i="1">
                <a:latin typeface="Trebuchet MS" charset="0"/>
                <a:cs typeface="Trebuchet MS" charset="0"/>
              </a:rPr>
              <a:t>continúan sus estudios</a:t>
            </a:r>
          </a:p>
        </p:txBody>
      </p:sp>
      <p:cxnSp>
        <p:nvCxnSpPr>
          <p:cNvPr id="11" name="Straight Connector 10"/>
          <p:cNvCxnSpPr>
            <a:endCxn id="33799" idx="0"/>
          </p:cNvCxnSpPr>
          <p:nvPr/>
        </p:nvCxnSpPr>
        <p:spPr>
          <a:xfrm rot="5400000">
            <a:off x="1350169" y="3399631"/>
            <a:ext cx="1493838" cy="3175"/>
          </a:xfrm>
          <a:prstGeom prst="line">
            <a:avLst/>
          </a:prstGeom>
          <a:ln w="31750" cap="flat" cmpd="sng" algn="ctr">
            <a:solidFill>
              <a:schemeClr val="accent6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Subtitle 2"/>
          <p:cNvSpPr txBox="1">
            <a:spLocks/>
          </p:cNvSpPr>
          <p:nvPr/>
        </p:nvSpPr>
        <p:spPr>
          <a:xfrm>
            <a:off x="5549900" y="1809750"/>
            <a:ext cx="1346200" cy="8001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4000" b="1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Trebuchet MS"/>
              </a:rPr>
              <a:t>20%</a:t>
            </a:r>
            <a:endParaRPr lang="en-US" sz="4200" b="1">
              <a:solidFill>
                <a:schemeClr val="tx1">
                  <a:tint val="75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5524500" y="2597150"/>
            <a:ext cx="1346200" cy="9525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4000" b="1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Trebuchet MS"/>
              </a:rPr>
              <a:t>26%</a:t>
            </a:r>
            <a:endParaRPr lang="en-US" sz="4200" b="1">
              <a:solidFill>
                <a:schemeClr val="tx1">
                  <a:tint val="75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6692900" y="2127250"/>
            <a:ext cx="1346200" cy="8001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4000" b="1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Trebuchet MS"/>
              </a:rPr>
              <a:t>54%</a:t>
            </a:r>
            <a:endParaRPr lang="en-US" sz="4200" b="1">
              <a:solidFill>
                <a:schemeClr val="tx1">
                  <a:tint val="75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3835400" y="2425700"/>
            <a:ext cx="2374900" cy="0"/>
          </a:xfrm>
          <a:prstGeom prst="line">
            <a:avLst/>
          </a:prstGeom>
          <a:ln w="22225" cap="flat" cmpd="sng" algn="ctr">
            <a:solidFill>
              <a:schemeClr val="accent6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3805" name="TextBox 20"/>
          <p:cNvSpPr txBox="1">
            <a:spLocks noChangeArrowheads="1"/>
          </p:cNvSpPr>
          <p:nvPr/>
        </p:nvSpPr>
        <p:spPr bwMode="auto">
          <a:xfrm>
            <a:off x="3835400" y="1873250"/>
            <a:ext cx="2616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>
                <a:latin typeface="Trebuchet MS" charset="0"/>
                <a:cs typeface="Trebuchet MS" charset="0"/>
              </a:rPr>
              <a:t>GRADUADOS/</a:t>
            </a:r>
          </a:p>
          <a:p>
            <a:pPr eaLnBrk="1" hangingPunct="1"/>
            <a:r>
              <a:rPr lang="en-US" sz="1400">
                <a:latin typeface="Trebuchet MS" charset="0"/>
                <a:cs typeface="Trebuchet MS" charset="0"/>
              </a:rPr>
              <a:t>PROFESIONALES</a:t>
            </a:r>
            <a:endParaRPr lang="en-US" sz="1400" i="1">
              <a:latin typeface="Trebuchet MS" charset="0"/>
              <a:cs typeface="Trebuchet MS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3835400" y="3295650"/>
            <a:ext cx="2362200" cy="0"/>
          </a:xfrm>
          <a:prstGeom prst="line">
            <a:avLst/>
          </a:prstGeom>
          <a:ln w="22225" cap="flat" cmpd="sng" algn="ctr">
            <a:solidFill>
              <a:schemeClr val="accent6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6828632" y="3326606"/>
            <a:ext cx="971550" cy="1587"/>
          </a:xfrm>
          <a:prstGeom prst="line">
            <a:avLst/>
          </a:prstGeom>
          <a:ln w="22225" cap="flat" cmpd="sng" algn="ctr">
            <a:solidFill>
              <a:schemeClr val="accent6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3808" name="TextBox 25"/>
          <p:cNvSpPr txBox="1">
            <a:spLocks noChangeArrowheads="1"/>
          </p:cNvSpPr>
          <p:nvPr/>
        </p:nvSpPr>
        <p:spPr bwMode="auto">
          <a:xfrm>
            <a:off x="3835400" y="2736850"/>
            <a:ext cx="2616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>
                <a:latin typeface="Trebuchet MS" charset="0"/>
                <a:cs typeface="Trebuchet MS" charset="0"/>
              </a:rPr>
              <a:t>JÓVENES MAYORES </a:t>
            </a:r>
          </a:p>
          <a:p>
            <a:pPr eaLnBrk="1" hangingPunct="1"/>
            <a:r>
              <a:rPr lang="en-US" sz="1400">
                <a:latin typeface="Trebuchet MS" charset="0"/>
                <a:cs typeface="Trebuchet MS" charset="0"/>
              </a:rPr>
              <a:t>DE 18 AÑOS</a:t>
            </a:r>
            <a:endParaRPr lang="en-US" sz="1400" i="1">
              <a:latin typeface="Trebuchet MS" charset="0"/>
              <a:cs typeface="Trebuchet MS" charset="0"/>
            </a:endParaRPr>
          </a:p>
        </p:txBody>
      </p:sp>
      <p:sp>
        <p:nvSpPr>
          <p:cNvPr id="33809" name="TextBox 26"/>
          <p:cNvSpPr txBox="1">
            <a:spLocks noChangeArrowheads="1"/>
          </p:cNvSpPr>
          <p:nvPr/>
        </p:nvSpPr>
        <p:spPr bwMode="auto">
          <a:xfrm>
            <a:off x="7493000" y="3392488"/>
            <a:ext cx="14351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 smtClean="0">
                <a:latin typeface="Trebuchet MS" charset="0"/>
                <a:cs typeface="Trebuchet MS" charset="0"/>
              </a:rPr>
              <a:t>JÓVENES CURSANDO LOS 2 ÚLTIMOS AÑOS DEL SECUNDARIO</a:t>
            </a:r>
            <a:endParaRPr lang="en-US" sz="1400" dirty="0">
              <a:latin typeface="Trebuchet MS" charset="0"/>
              <a:cs typeface="Trebuchet MS" charset="0"/>
            </a:endParaRPr>
          </a:p>
        </p:txBody>
      </p:sp>
      <p:sp>
        <p:nvSpPr>
          <p:cNvPr id="33810" name="TextBox 29"/>
          <p:cNvSpPr txBox="1">
            <a:spLocks noChangeArrowheads="1"/>
          </p:cNvSpPr>
          <p:nvPr/>
        </p:nvSpPr>
        <p:spPr bwMode="auto">
          <a:xfrm>
            <a:off x="3835400" y="3405188"/>
            <a:ext cx="21320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i="1">
                <a:latin typeface="Trebuchet MS" charset="0"/>
                <a:cs typeface="Trebuchet MS" charset="0"/>
              </a:rPr>
              <a:t>Interesados en iniciar una carrera</a:t>
            </a:r>
          </a:p>
        </p:txBody>
      </p:sp>
      <p:sp>
        <p:nvSpPr>
          <p:cNvPr id="21" name="Subtitle 2"/>
          <p:cNvSpPr txBox="1">
            <a:spLocks/>
          </p:cNvSpPr>
          <p:nvPr/>
        </p:nvSpPr>
        <p:spPr bwMode="auto">
          <a:xfrm>
            <a:off x="5164138" y="5145088"/>
            <a:ext cx="432276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marL="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buFont typeface="Arial"/>
              <a:buNone/>
              <a:defRPr/>
            </a:pPr>
            <a:r>
              <a:rPr lang="en-US" sz="4000" dirty="0" smtClean="0">
                <a:latin typeface="Trebuchet MS"/>
                <a:ea typeface="+mn-ea"/>
                <a:cs typeface="Trebuchet MS"/>
              </a:rPr>
              <a:t>PARA LLEGAR </a:t>
            </a:r>
          </a:p>
          <a:p>
            <a:pPr algn="l" fontAlgn="auto">
              <a:spcAft>
                <a:spcPts val="0"/>
              </a:spcAft>
              <a:buFont typeface="Arial"/>
              <a:buNone/>
              <a:defRPr/>
            </a:pPr>
            <a:r>
              <a:rPr lang="en-US" sz="4000" dirty="0" smtClean="0">
                <a:latin typeface="Trebuchet MS"/>
                <a:ea typeface="+mn-ea"/>
                <a:cs typeface="Trebuchet MS"/>
              </a:rPr>
              <a:t>A SU </a:t>
            </a:r>
            <a:r>
              <a:rPr lang="en-US" sz="4000" b="1" dirty="0" smtClean="0">
                <a:latin typeface="Trebuchet MS"/>
                <a:ea typeface="+mn-ea"/>
                <a:cs typeface="Trebuchet MS"/>
              </a:rPr>
              <a:t>PÚBLICO</a:t>
            </a:r>
            <a:endParaRPr lang="en-US" sz="4200" b="1" dirty="0">
              <a:latin typeface="Trebuchet MS"/>
              <a:ea typeface="+mn-ea"/>
              <a:cs typeface="Trebuchet MS"/>
            </a:endParaRPr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06-Padre-hijo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13"/>
          <a:stretch/>
        </p:blipFill>
        <p:spPr bwMode="auto">
          <a:xfrm>
            <a:off x="587375" y="1460500"/>
            <a:ext cx="7985125" cy="52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0" y="234950"/>
            <a:ext cx="5186362" cy="16827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637" y="379412"/>
            <a:ext cx="4605338" cy="1752600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000" dirty="0">
                <a:latin typeface="Trebuchet MS"/>
                <a:ea typeface="+mn-ea"/>
                <a:cs typeface="Trebuchet MS"/>
              </a:rPr>
              <a:t>VIENEN TODOS</a:t>
            </a:r>
          </a:p>
          <a:p>
            <a:pPr algn="l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000" b="1" dirty="0">
                <a:latin typeface="Trebuchet MS"/>
                <a:ea typeface="+mn-ea"/>
                <a:cs typeface="Trebuchet MS"/>
              </a:rPr>
              <a:t>LOS QUE DECIDEN</a:t>
            </a:r>
            <a:endParaRPr lang="en-US" sz="4200" b="1" dirty="0">
              <a:latin typeface="Trebuchet MS"/>
              <a:ea typeface="+mn-ea"/>
              <a:cs typeface="Trebuchet MS"/>
            </a:endParaRPr>
          </a:p>
        </p:txBody>
      </p:sp>
      <p:sp>
        <p:nvSpPr>
          <p:cNvPr id="35845" name="TextBox 7"/>
          <p:cNvSpPr txBox="1">
            <a:spLocks noChangeArrowheads="1"/>
          </p:cNvSpPr>
          <p:nvPr/>
        </p:nvSpPr>
        <p:spPr bwMode="auto">
          <a:xfrm>
            <a:off x="5468938" y="163512"/>
            <a:ext cx="31130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 err="1">
                <a:latin typeface="Trebuchet MS" charset="0"/>
                <a:cs typeface="Trebuchet MS" charset="0"/>
              </a:rPr>
              <a:t>Una</a:t>
            </a:r>
            <a:r>
              <a:rPr lang="en-US" sz="1800" dirty="0">
                <a:latin typeface="Trebuchet MS" charset="0"/>
                <a:cs typeface="Trebuchet MS" charset="0"/>
              </a:rPr>
              <a:t> </a:t>
            </a:r>
            <a:r>
              <a:rPr lang="en-US" sz="1800" dirty="0" err="1">
                <a:latin typeface="Trebuchet MS" charset="0"/>
                <a:cs typeface="Trebuchet MS" charset="0"/>
              </a:rPr>
              <a:t>cantidad</a:t>
            </a:r>
            <a:r>
              <a:rPr lang="en-US" sz="1800" dirty="0">
                <a:latin typeface="Trebuchet MS" charset="0"/>
                <a:cs typeface="Trebuchet MS" charset="0"/>
              </a:rPr>
              <a:t> </a:t>
            </a:r>
            <a:r>
              <a:rPr lang="en-US" sz="1800" dirty="0" err="1">
                <a:latin typeface="Trebuchet MS" charset="0"/>
                <a:cs typeface="Trebuchet MS" charset="0"/>
              </a:rPr>
              <a:t>significativa</a:t>
            </a:r>
            <a:r>
              <a:rPr lang="en-US" sz="1800" dirty="0">
                <a:latin typeface="Trebuchet MS" charset="0"/>
                <a:cs typeface="Trebuchet MS" charset="0"/>
              </a:rPr>
              <a:t> de </a:t>
            </a:r>
            <a:r>
              <a:rPr lang="en-US" sz="1800" dirty="0" err="1">
                <a:latin typeface="Trebuchet MS" charset="0"/>
                <a:cs typeface="Trebuchet MS" charset="0"/>
              </a:rPr>
              <a:t>jóvenes</a:t>
            </a:r>
            <a:r>
              <a:rPr lang="en-US" sz="1800" dirty="0">
                <a:latin typeface="Trebuchet MS" charset="0"/>
                <a:cs typeface="Trebuchet MS" charset="0"/>
              </a:rPr>
              <a:t> </a:t>
            </a:r>
            <a:r>
              <a:rPr lang="en-US" sz="1800" dirty="0" err="1">
                <a:latin typeface="Trebuchet MS" charset="0"/>
                <a:cs typeface="Trebuchet MS" charset="0"/>
              </a:rPr>
              <a:t>concurre</a:t>
            </a:r>
            <a:r>
              <a:rPr lang="en-US" sz="1800" dirty="0">
                <a:latin typeface="Trebuchet MS" charset="0"/>
                <a:cs typeface="Trebuchet MS" charset="0"/>
              </a:rPr>
              <a:t> </a:t>
            </a:r>
            <a:endParaRPr lang="en-US" sz="1800" dirty="0" smtClean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dirty="0" smtClean="0">
                <a:latin typeface="Trebuchet MS" charset="0"/>
                <a:cs typeface="Trebuchet MS" charset="0"/>
              </a:rPr>
              <a:t>a </a:t>
            </a:r>
            <a:r>
              <a:rPr lang="en-US" sz="1800" dirty="0" err="1">
                <a:latin typeface="Trebuchet MS" charset="0"/>
                <a:cs typeface="Trebuchet MS" charset="0"/>
              </a:rPr>
              <a:t>ExpoUniversidad</a:t>
            </a:r>
            <a:r>
              <a:rPr lang="en-US" sz="1800" dirty="0">
                <a:latin typeface="Trebuchet MS" charset="0"/>
                <a:cs typeface="Trebuchet MS" charset="0"/>
              </a:rPr>
              <a:t> </a:t>
            </a:r>
            <a:endParaRPr lang="en-US" sz="1800" dirty="0" smtClean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dirty="0">
                <a:latin typeface="Trebuchet MS" charset="0"/>
                <a:cs typeface="Trebuchet MS" charset="0"/>
              </a:rPr>
              <a:t>c</a:t>
            </a:r>
            <a:r>
              <a:rPr lang="en-US" sz="1800" dirty="0" smtClean="0">
                <a:latin typeface="Trebuchet MS" charset="0"/>
                <a:cs typeface="Trebuchet MS" charset="0"/>
              </a:rPr>
              <a:t>on </a:t>
            </a:r>
            <a:r>
              <a:rPr lang="en-US" sz="1800" dirty="0" err="1">
                <a:latin typeface="Trebuchet MS" charset="0"/>
                <a:cs typeface="Trebuchet MS" charset="0"/>
              </a:rPr>
              <a:t>sus</a:t>
            </a:r>
            <a:r>
              <a:rPr lang="en-US" sz="1800" dirty="0">
                <a:latin typeface="Trebuchet MS" charset="0"/>
                <a:cs typeface="Trebuchet MS" charset="0"/>
              </a:rPr>
              <a:t> padres.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724650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1"/>
          <p:cNvSpPr/>
          <p:nvPr/>
        </p:nvSpPr>
        <p:spPr>
          <a:xfrm>
            <a:off x="4910138" y="4514850"/>
            <a:ext cx="1219200" cy="4635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4879975" y="4513262"/>
            <a:ext cx="12827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2400" dirty="0" smtClean="0">
                <a:latin typeface="Trebuchet MS"/>
                <a:ea typeface="+mn-ea"/>
                <a:cs typeface="Trebuchet MS"/>
              </a:rPr>
              <a:t>PADRE</a:t>
            </a:r>
            <a:endParaRPr lang="en-US" sz="4200" b="1" dirty="0">
              <a:latin typeface="Trebuchet MS"/>
              <a:ea typeface="+mn-ea"/>
              <a:cs typeface="Trebuchet MS"/>
            </a:endParaRPr>
          </a:p>
        </p:txBody>
      </p:sp>
      <p:sp>
        <p:nvSpPr>
          <p:cNvPr id="10" name="Rectangle 11"/>
          <p:cNvSpPr/>
          <p:nvPr/>
        </p:nvSpPr>
        <p:spPr>
          <a:xfrm>
            <a:off x="6942138" y="5164138"/>
            <a:ext cx="1219200" cy="4635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 bwMode="auto">
          <a:xfrm>
            <a:off x="6911975" y="5162550"/>
            <a:ext cx="12827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2400" dirty="0" smtClean="0">
                <a:latin typeface="Trebuchet MS"/>
                <a:ea typeface="+mn-ea"/>
                <a:cs typeface="Trebuchet MS"/>
              </a:rPr>
              <a:t>HIJO</a:t>
            </a:r>
            <a:endParaRPr lang="en-US" sz="4200" b="1" dirty="0">
              <a:latin typeface="Trebuchet MS"/>
              <a:ea typeface="+mn-ea"/>
              <a:cs typeface="Trebuchet MS"/>
            </a:endParaRPr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Subtítulo 1"/>
          <p:cNvSpPr>
            <a:spLocks noGrp="1"/>
          </p:cNvSpPr>
          <p:nvPr>
            <p:ph type="subTitle" idx="1"/>
          </p:nvPr>
        </p:nvSpPr>
        <p:spPr>
          <a:xfrm>
            <a:off x="1308100" y="3162300"/>
            <a:ext cx="3562350" cy="3403600"/>
          </a:xfrm>
        </p:spPr>
        <p:txBody>
          <a:bodyPr/>
          <a:lstStyle/>
          <a:p>
            <a:pPr algn="l" eaLnBrk="1" hangingPunct="1">
              <a:defRPr/>
            </a:pPr>
            <a:r>
              <a:rPr lang="es-ES" sz="2200" dirty="0" smtClean="0">
                <a:latin typeface="Trebuchet MS"/>
                <a:cs typeface="Trebuchet MS"/>
              </a:rPr>
              <a:t>Jóvenes cursando los 2 últimos años del colegio secundario</a:t>
            </a:r>
          </a:p>
          <a:p>
            <a:pPr algn="l" eaLnBrk="1" hangingPunct="1">
              <a:defRPr/>
            </a:pPr>
            <a:r>
              <a:rPr lang="es-ES" sz="2200" dirty="0" smtClean="0">
                <a:latin typeface="Trebuchet MS"/>
                <a:cs typeface="Trebuchet MS"/>
              </a:rPr>
              <a:t>Estudiantes Universitarios</a:t>
            </a:r>
          </a:p>
          <a:p>
            <a:pPr algn="l" eaLnBrk="1" hangingPunct="1">
              <a:defRPr/>
            </a:pPr>
            <a:r>
              <a:rPr lang="es-ES" sz="2200" dirty="0" smtClean="0">
                <a:latin typeface="Trebuchet MS"/>
                <a:cs typeface="Trebuchet MS"/>
              </a:rPr>
              <a:t>Jóvenes Profesionales</a:t>
            </a:r>
          </a:p>
          <a:p>
            <a:pPr algn="l" eaLnBrk="1" hangingPunct="1">
              <a:defRPr/>
            </a:pPr>
            <a:r>
              <a:rPr lang="es-ES" sz="2200" dirty="0" smtClean="0">
                <a:latin typeface="Trebuchet MS"/>
                <a:cs typeface="Trebuchet MS"/>
              </a:rPr>
              <a:t>Gerentes y Ejecutivos de empresas</a:t>
            </a:r>
          </a:p>
          <a:p>
            <a:pPr algn="l" eaLnBrk="1" hangingPunct="1">
              <a:defRPr/>
            </a:pPr>
            <a:r>
              <a:rPr lang="es-ES" sz="2200" dirty="0" smtClean="0">
                <a:latin typeface="Trebuchet MS"/>
                <a:cs typeface="Trebuchet MS"/>
              </a:rPr>
              <a:t>Padres y Docentes</a:t>
            </a:r>
          </a:p>
          <a:p>
            <a:pPr algn="l" eaLnBrk="1" hangingPunct="1">
              <a:defRPr/>
            </a:pPr>
            <a:endParaRPr lang="es-ES" sz="2000" dirty="0">
              <a:latin typeface="Trebuchet MS"/>
              <a:cs typeface="Trebuchet MS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-12700" y="708025"/>
            <a:ext cx="3962400" cy="1874838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Subtitle 2"/>
          <p:cNvSpPr txBox="1">
            <a:spLocks/>
          </p:cNvSpPr>
          <p:nvPr/>
        </p:nvSpPr>
        <p:spPr bwMode="auto">
          <a:xfrm>
            <a:off x="547688" y="903288"/>
            <a:ext cx="432276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marL="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buFont typeface="Arial"/>
              <a:buNone/>
              <a:defRPr/>
            </a:pPr>
            <a:r>
              <a:rPr lang="en-US" sz="4000" dirty="0" smtClean="0">
                <a:latin typeface="Trebuchet MS"/>
                <a:ea typeface="+mn-ea"/>
                <a:cs typeface="Trebuchet MS"/>
              </a:rPr>
              <a:t>Perfil de los</a:t>
            </a:r>
          </a:p>
          <a:p>
            <a:pPr algn="l" fontAlgn="auto">
              <a:spcAft>
                <a:spcPts val="0"/>
              </a:spcAft>
              <a:buFont typeface="Arial"/>
              <a:buNone/>
              <a:defRPr/>
            </a:pPr>
            <a:r>
              <a:rPr lang="en-US" sz="4000" b="1" i="1" dirty="0" smtClean="0">
                <a:latin typeface="Trebuchet MS"/>
                <a:ea typeface="+mn-ea"/>
                <a:cs typeface="Trebuchet MS"/>
              </a:rPr>
              <a:t>Visitantes</a:t>
            </a:r>
            <a:endParaRPr lang="en-US" sz="4200" b="1" i="1" dirty="0">
              <a:latin typeface="Trebuchet MS"/>
              <a:ea typeface="+mn-ea"/>
              <a:cs typeface="Trebuchet MS"/>
            </a:endParaRPr>
          </a:p>
        </p:txBody>
      </p:sp>
      <p:sp>
        <p:nvSpPr>
          <p:cNvPr id="6" name="Pentágono 5"/>
          <p:cNvSpPr/>
          <p:nvPr/>
        </p:nvSpPr>
        <p:spPr>
          <a:xfrm>
            <a:off x="755650" y="3289300"/>
            <a:ext cx="417513" cy="215900"/>
          </a:xfrm>
          <a:prstGeom prst="homePlate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37895" name="Imagen 6" descr="visitantes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3689350"/>
            <a:ext cx="3852863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Pentágono 14"/>
          <p:cNvSpPr/>
          <p:nvPr/>
        </p:nvSpPr>
        <p:spPr>
          <a:xfrm>
            <a:off x="755650" y="4381500"/>
            <a:ext cx="417513" cy="215900"/>
          </a:xfrm>
          <a:prstGeom prst="homePlate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6" name="Pentágono 15"/>
          <p:cNvSpPr/>
          <p:nvPr/>
        </p:nvSpPr>
        <p:spPr>
          <a:xfrm>
            <a:off x="755650" y="4775200"/>
            <a:ext cx="417513" cy="215900"/>
          </a:xfrm>
          <a:prstGeom prst="homePlate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7" name="Pentágono 16"/>
          <p:cNvSpPr/>
          <p:nvPr/>
        </p:nvSpPr>
        <p:spPr>
          <a:xfrm>
            <a:off x="755650" y="5168900"/>
            <a:ext cx="417513" cy="215900"/>
          </a:xfrm>
          <a:prstGeom prst="homePlate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8" name="Pentágono 17"/>
          <p:cNvSpPr/>
          <p:nvPr/>
        </p:nvSpPr>
        <p:spPr>
          <a:xfrm>
            <a:off x="755650" y="5880100"/>
            <a:ext cx="417513" cy="215900"/>
          </a:xfrm>
          <a:prstGeom prst="homePlate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3" name="Imagen 2" descr="IMG_9394_baja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3" r="5114"/>
          <a:stretch/>
        </p:blipFill>
        <p:spPr>
          <a:xfrm>
            <a:off x="4880609" y="709930"/>
            <a:ext cx="3897313" cy="287655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939" name="CuadroTexto 6"/>
          <p:cNvSpPr txBox="1">
            <a:spLocks noChangeArrowheads="1"/>
          </p:cNvSpPr>
          <p:nvPr/>
        </p:nvSpPr>
        <p:spPr bwMode="auto">
          <a:xfrm>
            <a:off x="5008880" y="5600700"/>
            <a:ext cx="2951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800"/>
              <a:t>Presentar la oferta  educativa</a:t>
            </a:r>
          </a:p>
          <a:p>
            <a:pPr eaLnBrk="1" hangingPunct="1"/>
            <a:r>
              <a:rPr lang="es-ES" sz="1800"/>
              <a:t>de su institución</a:t>
            </a:r>
          </a:p>
        </p:txBody>
      </p:sp>
      <p:sp>
        <p:nvSpPr>
          <p:cNvPr id="39940" name="CuadroTexto 7"/>
          <p:cNvSpPr txBox="1">
            <a:spLocks noChangeArrowheads="1"/>
          </p:cNvSpPr>
          <p:nvPr/>
        </p:nvSpPr>
        <p:spPr bwMode="auto">
          <a:xfrm>
            <a:off x="787400" y="5600700"/>
            <a:ext cx="35600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800" dirty="0" smtClean="0"/>
              <a:t>Lograr un contacto único</a:t>
            </a:r>
          </a:p>
          <a:p>
            <a:pPr eaLnBrk="1" hangingPunct="1"/>
            <a:r>
              <a:rPr lang="es-ES" sz="1800" dirty="0" smtClean="0"/>
              <a:t>cara a cara con sus futuros alumnos</a:t>
            </a:r>
            <a:endParaRPr lang="es-ES" sz="1800" dirty="0"/>
          </a:p>
        </p:txBody>
      </p:sp>
      <p:sp>
        <p:nvSpPr>
          <p:cNvPr id="13" name="Rectangle 4"/>
          <p:cNvSpPr/>
          <p:nvPr/>
        </p:nvSpPr>
        <p:spPr>
          <a:xfrm>
            <a:off x="-12700" y="565150"/>
            <a:ext cx="3962400" cy="14668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Subtitle 2"/>
          <p:cNvSpPr txBox="1">
            <a:spLocks/>
          </p:cNvSpPr>
          <p:nvPr/>
        </p:nvSpPr>
        <p:spPr bwMode="auto">
          <a:xfrm>
            <a:off x="547688" y="633413"/>
            <a:ext cx="432276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marL="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buFont typeface="Arial"/>
              <a:buNone/>
              <a:defRPr/>
            </a:pPr>
            <a:r>
              <a:rPr lang="en-US" sz="4000" dirty="0" smtClean="0">
                <a:latin typeface="Trebuchet MS"/>
                <a:ea typeface="+mn-ea"/>
                <a:cs typeface="Trebuchet MS"/>
              </a:rPr>
              <a:t>El </a:t>
            </a:r>
            <a:r>
              <a:rPr lang="en-US" sz="4000" b="1" i="1" dirty="0" smtClean="0">
                <a:latin typeface="Trebuchet MS"/>
                <a:ea typeface="+mn-ea"/>
                <a:cs typeface="Trebuchet MS"/>
              </a:rPr>
              <a:t>Ambiente Ideal </a:t>
            </a:r>
            <a:r>
              <a:rPr lang="en-US" sz="4000" dirty="0" err="1" smtClean="0">
                <a:latin typeface="Trebuchet MS"/>
                <a:ea typeface="+mn-ea"/>
                <a:cs typeface="Trebuchet MS"/>
              </a:rPr>
              <a:t>para</a:t>
            </a:r>
            <a:r>
              <a:rPr lang="en-US" sz="4000" dirty="0" smtClean="0">
                <a:latin typeface="Trebuchet MS"/>
                <a:ea typeface="+mn-ea"/>
                <a:cs typeface="Trebuchet MS"/>
              </a:rPr>
              <a:t>:</a:t>
            </a:r>
            <a:endParaRPr lang="en-US" sz="4200" dirty="0">
              <a:latin typeface="Trebuchet MS"/>
              <a:ea typeface="+mn-ea"/>
              <a:cs typeface="Trebuchet MS"/>
            </a:endParaRPr>
          </a:p>
        </p:txBody>
      </p:sp>
      <p:sp>
        <p:nvSpPr>
          <p:cNvPr id="15" name="Pentágono 14"/>
          <p:cNvSpPr/>
          <p:nvPr/>
        </p:nvSpPr>
        <p:spPr>
          <a:xfrm>
            <a:off x="331788" y="5703888"/>
            <a:ext cx="417512" cy="215900"/>
          </a:xfrm>
          <a:prstGeom prst="homePlate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6" name="Pentágono 15"/>
          <p:cNvSpPr/>
          <p:nvPr/>
        </p:nvSpPr>
        <p:spPr>
          <a:xfrm>
            <a:off x="4591368" y="5703888"/>
            <a:ext cx="417512" cy="215900"/>
          </a:xfrm>
          <a:prstGeom prst="homePlate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2" name="Imagen 1" descr="IMG_9303ch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51"/>
          <a:stretch/>
        </p:blipFill>
        <p:spPr>
          <a:xfrm>
            <a:off x="331788" y="2447925"/>
            <a:ext cx="3976052" cy="2933873"/>
          </a:xfrm>
          <a:prstGeom prst="rect">
            <a:avLst/>
          </a:prstGeom>
        </p:spPr>
      </p:pic>
      <p:pic>
        <p:nvPicPr>
          <p:cNvPr id="3" name="Imagen 2" descr="IMG_9278ch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6"/>
          <a:stretch/>
        </p:blipFill>
        <p:spPr>
          <a:xfrm>
            <a:off x="4591368" y="2447925"/>
            <a:ext cx="3933191" cy="2924379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Imagen 9" descr="logoExpoUni20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807" y="4181930"/>
            <a:ext cx="3916923" cy="1236741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 bwMode="auto">
          <a:xfrm>
            <a:off x="1199141" y="3013010"/>
            <a:ext cx="7854188" cy="14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60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Media Plan Integral</a:t>
            </a:r>
            <a:endParaRPr lang="en-US" sz="6000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  <p:sp>
        <p:nvSpPr>
          <p:cNvPr id="8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 bwMode="auto">
          <a:xfrm>
            <a:off x="429095" y="465341"/>
            <a:ext cx="5423753" cy="128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3600" b="1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NOVEDAD 2015</a:t>
            </a:r>
            <a:endParaRPr lang="en-US" sz="3600" b="1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 bwMode="auto">
          <a:xfrm>
            <a:off x="1263060" y="2413526"/>
            <a:ext cx="7004633" cy="599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latin typeface="Trebuchet MS"/>
                <a:cs typeface="Trebuchet MS"/>
              </a:rPr>
              <a:t>CAMPAÑA PUBLICITARIA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501650" y="212725"/>
            <a:ext cx="8264525" cy="752475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700" dirty="0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Trebuchet MS"/>
              </a:rPr>
              <a:t>HACEMOS CAMPAÑA PARA </a:t>
            </a:r>
            <a:r>
              <a:rPr lang="en-US" sz="2700" dirty="0" smtClean="0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Trebuchet MS"/>
              </a:rPr>
              <a:t>AUMENTAR SUS CONSULTAS</a:t>
            </a:r>
            <a:endParaRPr lang="en-US" sz="2700" b="1" dirty="0">
              <a:solidFill>
                <a:schemeClr val="tx1">
                  <a:tint val="75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ángulo 4"/>
          <p:cNvSpPr/>
          <p:nvPr/>
        </p:nvSpPr>
        <p:spPr>
          <a:xfrm>
            <a:off x="0" y="863600"/>
            <a:ext cx="9144000" cy="587216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2" descr="campania2015-0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" y="979488"/>
            <a:ext cx="8734425" cy="5667375"/>
          </a:xfrm>
          <a:prstGeom prst="rect">
            <a:avLst/>
          </a:prstGeom>
        </p:spPr>
      </p:pic>
      <p:pic>
        <p:nvPicPr>
          <p:cNvPr id="10" name="Imagen 9" descr="logoExpoUni20-0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700" y="3155703"/>
            <a:ext cx="2578100" cy="81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340858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ángulo 4"/>
          <p:cNvSpPr/>
          <p:nvPr/>
        </p:nvSpPr>
        <p:spPr>
          <a:xfrm flipV="1">
            <a:off x="0" y="0"/>
            <a:ext cx="9144000" cy="86360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811860" y="1515187"/>
            <a:ext cx="6908807" cy="563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latin typeface="Trebuchet MS"/>
                <a:cs typeface="Trebuchet MS"/>
              </a:rPr>
              <a:t>INVITE A SUS CONTACTOS A EXPOUNIVERSIDAD</a:t>
            </a:r>
            <a:endParaRPr lang="en-US" sz="2100" dirty="0">
              <a:latin typeface="Trebuchet MS"/>
              <a:cs typeface="Trebuchet MS"/>
            </a:endParaRPr>
          </a:p>
        </p:txBody>
      </p:sp>
      <p:grpSp>
        <p:nvGrpSpPr>
          <p:cNvPr id="6" name="Agrupar 5"/>
          <p:cNvGrpSpPr/>
          <p:nvPr/>
        </p:nvGrpSpPr>
        <p:grpSpPr>
          <a:xfrm>
            <a:off x="842279" y="1362815"/>
            <a:ext cx="681713" cy="681713"/>
            <a:chOff x="148026" y="1328949"/>
            <a:chExt cx="681713" cy="681713"/>
          </a:xfrm>
        </p:grpSpPr>
        <p:sp>
          <p:nvSpPr>
            <p:cNvPr id="2" name="Elipse 1"/>
            <p:cNvSpPr/>
            <p:nvPr/>
          </p:nvSpPr>
          <p:spPr>
            <a:xfrm>
              <a:off x="148026" y="1328949"/>
              <a:ext cx="681713" cy="681713"/>
            </a:xfrm>
            <a:prstGeom prst="ellipse">
              <a:avLst/>
            </a:prstGeom>
            <a:solidFill>
              <a:srgbClr val="FF86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CuadroTexto 7"/>
            <p:cNvSpPr txBox="1"/>
            <p:nvPr/>
          </p:nvSpPr>
          <p:spPr>
            <a:xfrm>
              <a:off x="211671" y="1375111"/>
              <a:ext cx="524933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rebuchet MS"/>
                  <a:cs typeface="Trebuchet MS"/>
                </a:rPr>
                <a:t>1</a:t>
              </a:r>
              <a:endParaRPr lang="es-ES" sz="3200" dirty="0"/>
            </a:p>
          </p:txBody>
        </p:sp>
      </p:grpSp>
      <p:sp>
        <p:nvSpPr>
          <p:cNvPr id="4" name="Subtitle 2"/>
          <p:cNvSpPr txBox="1">
            <a:spLocks/>
          </p:cNvSpPr>
          <p:nvPr/>
        </p:nvSpPr>
        <p:spPr>
          <a:xfrm>
            <a:off x="0" y="212725"/>
            <a:ext cx="9144000" cy="498475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7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Trebuchet MS"/>
                <a:ea typeface="+mn-ea"/>
                <a:cs typeface="Trebuchet MS"/>
              </a:rPr>
              <a:t>¿CÓMO PUEDE POTENCIAR SUS RESULTADOS EN LA EXPO?</a:t>
            </a:r>
            <a:endParaRPr lang="en-US" sz="2700" b="1" dirty="0">
              <a:solidFill>
                <a:schemeClr val="bg1">
                  <a:lumMod val="50000"/>
                  <a:lumOff val="50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pic>
        <p:nvPicPr>
          <p:cNvPr id="24" name="Imagen 23" descr="potenciar-2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2489202"/>
            <a:ext cx="6874933" cy="3618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001827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ángulo 4"/>
          <p:cNvSpPr/>
          <p:nvPr/>
        </p:nvSpPr>
        <p:spPr>
          <a:xfrm flipV="1">
            <a:off x="0" y="0"/>
            <a:ext cx="9144000" cy="86360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" name="Agrupar 2"/>
          <p:cNvGrpSpPr/>
          <p:nvPr/>
        </p:nvGrpSpPr>
        <p:grpSpPr>
          <a:xfrm>
            <a:off x="842279" y="1362815"/>
            <a:ext cx="7522782" cy="957050"/>
            <a:chOff x="842279" y="2717476"/>
            <a:chExt cx="7522782" cy="957050"/>
          </a:xfrm>
        </p:grpSpPr>
        <p:sp>
          <p:nvSpPr>
            <p:cNvPr id="11" name="Subtitle 2"/>
            <p:cNvSpPr txBox="1">
              <a:spLocks/>
            </p:cNvSpPr>
            <p:nvPr/>
          </p:nvSpPr>
          <p:spPr bwMode="auto">
            <a:xfrm>
              <a:off x="1811861" y="2869847"/>
              <a:ext cx="6553200" cy="804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fontAlgn="auto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n-US" sz="2100" dirty="0" smtClean="0">
                  <a:latin typeface="Trebuchet MS"/>
                  <a:cs typeface="Trebuchet MS"/>
                </a:rPr>
                <a:t>PUBLIQUE SU PARTICIPACIÓN EN LA EXPO EN LAS REDES SOCIALES</a:t>
              </a:r>
              <a:endParaRPr lang="en-US" sz="2100" dirty="0">
                <a:latin typeface="Trebuchet MS"/>
                <a:cs typeface="Trebuchet MS"/>
              </a:endParaRPr>
            </a:p>
          </p:txBody>
        </p:sp>
        <p:grpSp>
          <p:nvGrpSpPr>
            <p:cNvPr id="12" name="Agrupar 11"/>
            <p:cNvGrpSpPr/>
            <p:nvPr/>
          </p:nvGrpSpPr>
          <p:grpSpPr>
            <a:xfrm>
              <a:off x="842279" y="2717476"/>
              <a:ext cx="681713" cy="681713"/>
              <a:chOff x="148026" y="1328949"/>
              <a:chExt cx="681713" cy="681713"/>
            </a:xfrm>
          </p:grpSpPr>
          <p:sp>
            <p:nvSpPr>
              <p:cNvPr id="13" name="Elipse 12"/>
              <p:cNvSpPr/>
              <p:nvPr/>
            </p:nvSpPr>
            <p:spPr>
              <a:xfrm>
                <a:off x="148026" y="1328949"/>
                <a:ext cx="681713" cy="681713"/>
              </a:xfrm>
              <a:prstGeom prst="ellipse">
                <a:avLst/>
              </a:prstGeom>
              <a:solidFill>
                <a:srgbClr val="FF86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4" name="CuadroTexto 13"/>
              <p:cNvSpPr txBox="1"/>
              <p:nvPr/>
            </p:nvSpPr>
            <p:spPr>
              <a:xfrm>
                <a:off x="211671" y="1375111"/>
                <a:ext cx="524933" cy="584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 smtClean="0">
                    <a:latin typeface="Trebuchet MS"/>
                    <a:cs typeface="Trebuchet MS"/>
                  </a:rPr>
                  <a:t>2</a:t>
                </a:r>
                <a:endParaRPr lang="es-ES" sz="3200" dirty="0"/>
              </a:p>
            </p:txBody>
          </p:sp>
        </p:grpSp>
      </p:grpSp>
      <p:sp>
        <p:nvSpPr>
          <p:cNvPr id="4" name="Subtitle 2"/>
          <p:cNvSpPr txBox="1">
            <a:spLocks/>
          </p:cNvSpPr>
          <p:nvPr/>
        </p:nvSpPr>
        <p:spPr>
          <a:xfrm>
            <a:off x="0" y="212725"/>
            <a:ext cx="9144000" cy="498475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7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Trebuchet MS"/>
                <a:ea typeface="+mn-ea"/>
                <a:cs typeface="Trebuchet MS"/>
              </a:rPr>
              <a:t>¿CÓMO PUEDE POTENCIAR SUS RESULTADOS EN LA EXPO?</a:t>
            </a:r>
            <a:endParaRPr lang="en-US" sz="2700" b="1" dirty="0">
              <a:solidFill>
                <a:schemeClr val="bg1">
                  <a:lumMod val="50000"/>
                  <a:lumOff val="50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pic>
        <p:nvPicPr>
          <p:cNvPr id="25" name="Imagen 24" descr="potenciar-2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266" y="2607732"/>
            <a:ext cx="3762410" cy="3670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101147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ángulo 4"/>
          <p:cNvSpPr/>
          <p:nvPr/>
        </p:nvSpPr>
        <p:spPr>
          <a:xfrm flipV="1">
            <a:off x="0" y="0"/>
            <a:ext cx="9144000" cy="86360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0" name="Agrupar 9"/>
          <p:cNvGrpSpPr/>
          <p:nvPr/>
        </p:nvGrpSpPr>
        <p:grpSpPr>
          <a:xfrm>
            <a:off x="842279" y="1375111"/>
            <a:ext cx="7336515" cy="957050"/>
            <a:chOff x="842279" y="3885875"/>
            <a:chExt cx="7336515" cy="957050"/>
          </a:xfrm>
        </p:grpSpPr>
        <p:sp>
          <p:nvSpPr>
            <p:cNvPr id="15" name="Subtitle 2"/>
            <p:cNvSpPr txBox="1">
              <a:spLocks/>
            </p:cNvSpPr>
            <p:nvPr/>
          </p:nvSpPr>
          <p:spPr bwMode="auto">
            <a:xfrm>
              <a:off x="1811861" y="4038246"/>
              <a:ext cx="6366933" cy="804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fontAlgn="auto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n-US" sz="210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COMUNIQUE SU PARTICIPACIÓN CON BANNERS EN LA WEB DE SU INSTITUCIÓN</a:t>
              </a:r>
              <a:endParaRPr lang="en-US" sz="2100" dirty="0">
                <a:solidFill>
                  <a:srgbClr val="FFFFFF"/>
                </a:solidFill>
                <a:latin typeface="Trebuchet MS"/>
                <a:cs typeface="Trebuchet MS"/>
              </a:endParaRPr>
            </a:p>
          </p:txBody>
        </p:sp>
        <p:grpSp>
          <p:nvGrpSpPr>
            <p:cNvPr id="16" name="Agrupar 15"/>
            <p:cNvGrpSpPr/>
            <p:nvPr/>
          </p:nvGrpSpPr>
          <p:grpSpPr>
            <a:xfrm>
              <a:off x="842279" y="3885875"/>
              <a:ext cx="681713" cy="681713"/>
              <a:chOff x="148026" y="1328949"/>
              <a:chExt cx="681713" cy="681713"/>
            </a:xfrm>
          </p:grpSpPr>
          <p:sp>
            <p:nvSpPr>
              <p:cNvPr id="17" name="Elipse 16"/>
              <p:cNvSpPr/>
              <p:nvPr/>
            </p:nvSpPr>
            <p:spPr>
              <a:xfrm>
                <a:off x="148026" y="1328949"/>
                <a:ext cx="681713" cy="681713"/>
              </a:xfrm>
              <a:prstGeom prst="ellipse">
                <a:avLst/>
              </a:prstGeom>
              <a:solidFill>
                <a:srgbClr val="FF86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8" name="CuadroTexto 17"/>
              <p:cNvSpPr txBox="1"/>
              <p:nvPr/>
            </p:nvSpPr>
            <p:spPr>
              <a:xfrm>
                <a:off x="211671" y="1375111"/>
                <a:ext cx="524933" cy="584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 smtClean="0">
                    <a:latin typeface="Trebuchet MS"/>
                    <a:cs typeface="Trebuchet MS"/>
                  </a:rPr>
                  <a:t>3</a:t>
                </a:r>
                <a:endParaRPr lang="es-ES" sz="3200" dirty="0"/>
              </a:p>
            </p:txBody>
          </p:sp>
        </p:grpSp>
      </p:grpSp>
      <p:sp>
        <p:nvSpPr>
          <p:cNvPr id="4" name="Subtitle 2"/>
          <p:cNvSpPr txBox="1">
            <a:spLocks/>
          </p:cNvSpPr>
          <p:nvPr/>
        </p:nvSpPr>
        <p:spPr>
          <a:xfrm>
            <a:off x="0" y="212725"/>
            <a:ext cx="9144000" cy="498475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7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Trebuchet MS"/>
                <a:ea typeface="+mn-ea"/>
                <a:cs typeface="Trebuchet MS"/>
              </a:rPr>
              <a:t>¿CÓMO PUEDE POTENCIAR SUS RESULTADOS EN LA EXPO?</a:t>
            </a:r>
            <a:endParaRPr lang="en-US" sz="2700" b="1" dirty="0">
              <a:solidFill>
                <a:schemeClr val="bg1">
                  <a:lumMod val="50000"/>
                  <a:lumOff val="50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pic>
        <p:nvPicPr>
          <p:cNvPr id="2" name="Imagen 1" descr="potenciar-2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00" y="2525708"/>
            <a:ext cx="6739467" cy="3881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648645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ángulo 4"/>
          <p:cNvSpPr/>
          <p:nvPr/>
        </p:nvSpPr>
        <p:spPr>
          <a:xfrm flipV="1">
            <a:off x="0" y="0"/>
            <a:ext cx="9144000" cy="86360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3" name="Agrupar 22"/>
          <p:cNvGrpSpPr/>
          <p:nvPr/>
        </p:nvGrpSpPr>
        <p:grpSpPr>
          <a:xfrm>
            <a:off x="842279" y="1375085"/>
            <a:ext cx="7336515" cy="957050"/>
            <a:chOff x="842279" y="5071209"/>
            <a:chExt cx="7336515" cy="957050"/>
          </a:xfrm>
        </p:grpSpPr>
        <p:sp>
          <p:nvSpPr>
            <p:cNvPr id="19" name="Subtitle 2"/>
            <p:cNvSpPr txBox="1">
              <a:spLocks/>
            </p:cNvSpPr>
            <p:nvPr/>
          </p:nvSpPr>
          <p:spPr bwMode="auto">
            <a:xfrm>
              <a:off x="1811861" y="5223580"/>
              <a:ext cx="6366933" cy="804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fontAlgn="auto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n-US" sz="210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ORGANICE ACCIONES EN SU STAND Y DIFÚNDALAS</a:t>
              </a:r>
              <a:endParaRPr lang="en-US" sz="2100" dirty="0">
                <a:solidFill>
                  <a:srgbClr val="FFFFFF"/>
                </a:solidFill>
                <a:latin typeface="Trebuchet MS"/>
                <a:cs typeface="Trebuchet MS"/>
              </a:endParaRPr>
            </a:p>
          </p:txBody>
        </p:sp>
        <p:grpSp>
          <p:nvGrpSpPr>
            <p:cNvPr id="20" name="Agrupar 19"/>
            <p:cNvGrpSpPr/>
            <p:nvPr/>
          </p:nvGrpSpPr>
          <p:grpSpPr>
            <a:xfrm>
              <a:off x="842279" y="5071209"/>
              <a:ext cx="681713" cy="681713"/>
              <a:chOff x="148026" y="1328949"/>
              <a:chExt cx="681713" cy="681713"/>
            </a:xfrm>
          </p:grpSpPr>
          <p:sp>
            <p:nvSpPr>
              <p:cNvPr id="21" name="Elipse 20"/>
              <p:cNvSpPr/>
              <p:nvPr/>
            </p:nvSpPr>
            <p:spPr>
              <a:xfrm>
                <a:off x="148026" y="1328949"/>
                <a:ext cx="681713" cy="681713"/>
              </a:xfrm>
              <a:prstGeom prst="ellipse">
                <a:avLst/>
              </a:prstGeom>
              <a:solidFill>
                <a:srgbClr val="FF86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2" name="CuadroTexto 21"/>
              <p:cNvSpPr txBox="1"/>
              <p:nvPr/>
            </p:nvSpPr>
            <p:spPr>
              <a:xfrm>
                <a:off x="211671" y="1375111"/>
                <a:ext cx="524933" cy="584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 smtClean="0">
                    <a:latin typeface="Trebuchet MS"/>
                    <a:cs typeface="Trebuchet MS"/>
                  </a:rPr>
                  <a:t>4</a:t>
                </a:r>
                <a:endParaRPr lang="es-ES" sz="3200" dirty="0"/>
              </a:p>
            </p:txBody>
          </p:sp>
        </p:grpSp>
      </p:grpSp>
      <p:sp>
        <p:nvSpPr>
          <p:cNvPr id="4" name="Subtitle 2"/>
          <p:cNvSpPr txBox="1">
            <a:spLocks/>
          </p:cNvSpPr>
          <p:nvPr/>
        </p:nvSpPr>
        <p:spPr>
          <a:xfrm>
            <a:off x="0" y="212725"/>
            <a:ext cx="9144000" cy="498475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7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Trebuchet MS"/>
                <a:ea typeface="+mn-ea"/>
                <a:cs typeface="Trebuchet MS"/>
              </a:rPr>
              <a:t>¿CÓMO PUEDE POTENCIAR SUS RESULTADOS EN LA EXPO?</a:t>
            </a:r>
            <a:endParaRPr lang="en-US" sz="2700" b="1" dirty="0">
              <a:solidFill>
                <a:schemeClr val="bg1">
                  <a:lumMod val="50000"/>
                  <a:lumOff val="50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pic>
        <p:nvPicPr>
          <p:cNvPr id="2" name="Imagen 1" descr="potenciar-2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8"/>
          <a:stretch/>
        </p:blipFill>
        <p:spPr>
          <a:xfrm>
            <a:off x="1202265" y="2399867"/>
            <a:ext cx="6602231" cy="3861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836997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Imagen 4" descr="LOGO_QVE-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3524481"/>
            <a:ext cx="5676900" cy="1280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0638" y="2574439"/>
            <a:ext cx="6428634" cy="1073149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4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El </a:t>
            </a:r>
            <a:r>
              <a:rPr lang="en-US" sz="48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MIX </a:t>
            </a:r>
            <a:r>
              <a:rPr lang="en-US" sz="44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más efectivo</a:t>
            </a:r>
            <a:endParaRPr lang="en-US" sz="4400" b="1" dirty="0">
              <a:solidFill>
                <a:schemeClr val="bg1"/>
              </a:solidFill>
              <a:latin typeface="Trebuchet MS"/>
              <a:ea typeface="+mn-ea"/>
              <a:cs typeface="Trebuchet MS"/>
            </a:endParaRPr>
          </a:p>
        </p:txBody>
      </p:sp>
      <p:sp>
        <p:nvSpPr>
          <p:cNvPr id="14346" name="CuadroTexto 1"/>
          <p:cNvSpPr txBox="1">
            <a:spLocks noChangeArrowheads="1"/>
          </p:cNvSpPr>
          <p:nvPr/>
        </p:nvSpPr>
        <p:spPr bwMode="auto">
          <a:xfrm>
            <a:off x="1223963" y="3324422"/>
            <a:ext cx="72586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para</a:t>
            </a:r>
            <a:r>
              <a:rPr lang="en-US" sz="3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llegar</a:t>
            </a:r>
            <a:r>
              <a:rPr lang="en-US" sz="3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a </a:t>
            </a:r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su</a:t>
            </a:r>
            <a:r>
              <a:rPr lang="en-US" sz="3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público</a:t>
            </a:r>
            <a:r>
              <a:rPr lang="en-US" sz="3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específico</a:t>
            </a:r>
            <a:endParaRPr lang="es-ES" sz="3600" dirty="0">
              <a:solidFill>
                <a:schemeClr val="bg1"/>
              </a:solidFill>
            </a:endParaRPr>
          </a:p>
        </p:txBody>
      </p:sp>
      <p:sp>
        <p:nvSpPr>
          <p:cNvPr id="14347" name="TextBox 4"/>
          <p:cNvSpPr txBox="1">
            <a:spLocks noChangeArrowheads="1"/>
          </p:cNvSpPr>
          <p:nvPr/>
        </p:nvSpPr>
        <p:spPr bwMode="auto">
          <a:xfrm>
            <a:off x="2676525" y="4669069"/>
            <a:ext cx="608330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700" b="1" i="1" dirty="0" smtClean="0">
                <a:latin typeface="Trebuchet MS" charset="0"/>
                <a:cs typeface="Trebuchet MS" charset="0"/>
              </a:rPr>
              <a:t>La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herramienta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más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efectiva</a:t>
            </a:r>
            <a:endParaRPr lang="en-US" sz="1700" b="1" i="1" dirty="0">
              <a:latin typeface="Trebuchet MS" charset="0"/>
              <a:cs typeface="Trebuchet MS" charset="0"/>
            </a:endParaRPr>
          </a:p>
          <a:p>
            <a:pPr algn="ctr" eaLnBrk="1" hangingPunct="1"/>
            <a:r>
              <a:rPr lang="en-US" sz="1700" b="1" i="1" dirty="0" err="1">
                <a:latin typeface="Trebuchet MS" charset="0"/>
                <a:cs typeface="Trebuchet MS" charset="0"/>
              </a:rPr>
              <a:t>p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ara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multiplicar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sus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consultas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online</a:t>
            </a:r>
            <a:endParaRPr lang="en-US" sz="1700" b="1" i="1" dirty="0">
              <a:latin typeface="Trebuchet MS" charset="0"/>
              <a:cs typeface="Trebuchet MS" charset="0"/>
            </a:endParaRPr>
          </a:p>
        </p:txBody>
      </p:sp>
      <p:sp>
        <p:nvSpPr>
          <p:cNvPr id="14348" name="CuadroTexto 3"/>
          <p:cNvSpPr txBox="1">
            <a:spLocks noChangeArrowheads="1"/>
          </p:cNvSpPr>
          <p:nvPr/>
        </p:nvSpPr>
        <p:spPr bwMode="auto">
          <a:xfrm>
            <a:off x="1219200" y="2783119"/>
            <a:ext cx="4059238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" sz="1700" b="1" i="1" dirty="0">
                <a:latin typeface="Trebuchet MS" charset="0"/>
                <a:cs typeface="Trebuchet MS" charset="0"/>
              </a:rPr>
              <a:t>El evento más importante 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de </a:t>
            </a:r>
            <a:r>
              <a:rPr lang="es-ES" sz="1700" b="1" i="1" dirty="0">
                <a:latin typeface="Trebuchet MS" charset="0"/>
                <a:cs typeface="Trebuchet MS" charset="0"/>
              </a:rPr>
              <a:t>la</a:t>
            </a:r>
          </a:p>
          <a:p>
            <a:pPr algn="ctr" eaLnBrk="1" hangingPunct="1"/>
            <a:r>
              <a:rPr lang="es-ES" sz="1700" b="1" i="1" dirty="0">
                <a:latin typeface="Trebuchet MS" charset="0"/>
                <a:cs typeface="Trebuchet MS" charset="0"/>
              </a:rPr>
              <a:t>E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ducación </a:t>
            </a:r>
            <a:r>
              <a:rPr lang="es-ES" sz="1700" b="1" i="1" dirty="0">
                <a:latin typeface="Trebuchet MS" charset="0"/>
                <a:cs typeface="Trebuchet MS" charset="0"/>
              </a:rPr>
              <a:t>S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uperior </a:t>
            </a:r>
            <a:r>
              <a:rPr lang="es-ES" sz="1700" b="1" i="1" dirty="0">
                <a:latin typeface="Trebuchet MS" charset="0"/>
                <a:cs typeface="Trebuchet MS" charset="0"/>
              </a:rPr>
              <a:t>en Latinoamérica</a:t>
            </a:r>
          </a:p>
        </p:txBody>
      </p:sp>
      <p:pic>
        <p:nvPicPr>
          <p:cNvPr id="11" name="Imagen 10" descr="grafica Ventas UNIbco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90" y="1123186"/>
            <a:ext cx="5622610" cy="17753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00" tmFilter="0, 0; .2, .5; .8, .5; 1, 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50" autoRev="1" fill="hold"/>
                                        <p:tgtEl>
                                          <p:spTgt spid="143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00" tmFilter="0, 0; .2, .5; .8, .5; 1, 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50" autoRev="1" fill="hold"/>
                                        <p:tgtEl>
                                          <p:spTgt spid="14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600"/>
                            </p:stCondLst>
                            <p:childTnLst>
                              <p:par>
                                <p:cTn id="31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8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8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800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800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400"/>
                            </p:stCondLst>
                            <p:childTnLst>
                              <p:par>
                                <p:cTn id="4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8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8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80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80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1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300"/>
                            </p:stCondLst>
                            <p:childTnLst>
                              <p:par>
                                <p:cTn id="60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700"/>
                            </p:stCondLst>
                            <p:childTnLst>
                              <p:par>
                                <p:cTn id="63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4" dur="indefinite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4346" grpId="1" build="allAtOnce"/>
      <p:bldP spid="14347" grpId="0"/>
      <p:bldP spid="14347" grpId="1"/>
      <p:bldP spid="14347" grpId="2"/>
      <p:bldP spid="14348" grpId="0"/>
      <p:bldP spid="14348" grpId="1"/>
      <p:bldP spid="14348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Subtitle 2"/>
          <p:cNvSpPr txBox="1">
            <a:spLocks/>
          </p:cNvSpPr>
          <p:nvPr/>
        </p:nvSpPr>
        <p:spPr bwMode="auto">
          <a:xfrm>
            <a:off x="429095" y="465341"/>
            <a:ext cx="5423753" cy="128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3600" b="1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NOVEDAD 2015</a:t>
            </a:r>
            <a:endParaRPr lang="en-US" sz="3600" b="1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5080000" y="1405468"/>
            <a:ext cx="4083050" cy="510748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Imagen 5" descr="lector_codigo_CH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1" b="-161"/>
          <a:stretch/>
        </p:blipFill>
        <p:spPr>
          <a:xfrm>
            <a:off x="0" y="1405468"/>
            <a:ext cx="5494866" cy="5107484"/>
          </a:xfrm>
          <a:prstGeom prst="rect">
            <a:avLst/>
          </a:prstGeom>
        </p:spPr>
      </p:pic>
      <p:sp>
        <p:nvSpPr>
          <p:cNvPr id="15" name="Subtitle 2"/>
          <p:cNvSpPr txBox="1">
            <a:spLocks/>
          </p:cNvSpPr>
          <p:nvPr/>
        </p:nvSpPr>
        <p:spPr bwMode="auto">
          <a:xfrm>
            <a:off x="3386669" y="2775951"/>
            <a:ext cx="5384799" cy="2202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48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Nuevo </a:t>
            </a:r>
            <a:r>
              <a:rPr lang="en-US" sz="48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sistema</a:t>
            </a:r>
            <a:endParaRPr lang="en-US" sz="4800" dirty="0">
              <a:solidFill>
                <a:srgbClr val="595959"/>
              </a:solidFill>
              <a:latin typeface="Trebuchet MS"/>
              <a:ea typeface="+mn-ea"/>
              <a:cs typeface="Trebuchet MS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48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de </a:t>
            </a:r>
            <a:r>
              <a:rPr lang="en-US" sz="48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toma</a:t>
            </a:r>
            <a:r>
              <a:rPr lang="en-US" sz="48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 de </a:t>
            </a:r>
            <a:r>
              <a:rPr lang="en-US" sz="48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datos</a:t>
            </a:r>
            <a:r>
              <a:rPr lang="en-US" sz="48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 de los </a:t>
            </a:r>
            <a:r>
              <a:rPr lang="en-US" sz="48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visitantes</a:t>
            </a:r>
            <a:endParaRPr lang="en-US" sz="4800" dirty="0" smtClean="0">
              <a:solidFill>
                <a:srgbClr val="595959"/>
              </a:solidFill>
              <a:latin typeface="Trebuchet MS"/>
              <a:cs typeface="Trebuchet MS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 bwMode="auto">
          <a:xfrm>
            <a:off x="3386669" y="5122864"/>
            <a:ext cx="5036138" cy="837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400" dirty="0" smtClean="0">
                <a:solidFill>
                  <a:srgbClr val="FF8600"/>
                </a:solidFill>
                <a:latin typeface="Trebuchet MS"/>
                <a:cs typeface="Trebuchet MS"/>
              </a:rPr>
              <a:t>MÁS Y MEJORES RESULTADOS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>
                <a:solidFill>
                  <a:srgbClr val="FF8600"/>
                </a:solidFill>
                <a:latin typeface="Trebuchet MS"/>
                <a:cs typeface="Trebuchet MS"/>
              </a:rPr>
              <a:t>PARA SU INSTITUCIÓN</a:t>
            </a:r>
          </a:p>
        </p:txBody>
      </p:sp>
    </p:spTree>
    <p:extLst>
      <p:ext uri="{BB962C8B-B14F-4D97-AF65-F5344CB8AC3E}">
        <p14:creationId xmlns:p14="http://schemas.microsoft.com/office/powerpoint/2010/main" val="148625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grupo_chico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"/>
          <a:stretch/>
        </p:blipFill>
        <p:spPr>
          <a:xfrm>
            <a:off x="0" y="914402"/>
            <a:ext cx="9144000" cy="5943598"/>
          </a:xfrm>
          <a:prstGeom prst="rect">
            <a:avLst/>
          </a:prstGeom>
        </p:spPr>
      </p:pic>
      <p:pic>
        <p:nvPicPr>
          <p:cNvPr id="4" name="Imagen 3" descr="entradas2015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4049141"/>
            <a:ext cx="4840908" cy="2176564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0" y="0"/>
            <a:ext cx="9144000" cy="1337733"/>
          </a:xfrm>
          <a:prstGeom prst="rect">
            <a:avLst/>
          </a:prstGeom>
          <a:solidFill>
            <a:srgbClr val="FF8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Imagen 5" descr="entradas2015-0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0000">
            <a:off x="2858513" y="4418654"/>
            <a:ext cx="4840908" cy="2172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Elipse 6"/>
          <p:cNvSpPr/>
          <p:nvPr/>
        </p:nvSpPr>
        <p:spPr>
          <a:xfrm>
            <a:off x="2658534" y="4411999"/>
            <a:ext cx="3369733" cy="120986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750835" y="279078"/>
            <a:ext cx="7648105" cy="88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latin typeface="Trebuchet MS"/>
                <a:cs typeface="Trebuchet MS"/>
              </a:rPr>
              <a:t>ESTE AÑO, LAS INVITACIONES/ENTRADAS INCLUYEN DATOS OBLIGATORIOS QUE LOS VISITANTES DEBEN COMPLETAR </a:t>
            </a:r>
            <a:endParaRPr lang="en-US" sz="2100" dirty="0">
              <a:latin typeface="Trebuchet MS"/>
              <a:cs typeface="Trebuchet MS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79403" y="223667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1</a:t>
            </a:r>
            <a:endParaRPr lang="es-E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62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armado_codigo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11"/>
          <a:stretch/>
        </p:blipFill>
        <p:spPr>
          <a:xfrm>
            <a:off x="0" y="1219200"/>
            <a:ext cx="9144000" cy="563880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0" y="0"/>
            <a:ext cx="9144000" cy="1337733"/>
          </a:xfrm>
          <a:prstGeom prst="rect">
            <a:avLst/>
          </a:prstGeom>
          <a:solidFill>
            <a:srgbClr val="FF8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750835" y="279078"/>
            <a:ext cx="8410106" cy="88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latin typeface="Trebuchet MS"/>
                <a:cs typeface="Trebuchet MS"/>
              </a:rPr>
              <a:t>CADA VISITANTE TENDRÁ UNA CREDENCIAL CON CÓDIGO DE BARRAS, PARA QUE SU INSTITUCIÓN PUEDA RECOLECTAR LOS DATOS</a:t>
            </a:r>
            <a:endParaRPr lang="en-US" sz="2100" dirty="0">
              <a:latin typeface="Trebuchet MS"/>
              <a:cs typeface="Trebuchet MS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79403" y="223667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2</a:t>
            </a:r>
            <a:endParaRPr lang="es-E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37130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0"/>
            <a:ext cx="9144000" cy="1337733"/>
          </a:xfrm>
          <a:prstGeom prst="rect">
            <a:avLst/>
          </a:prstGeom>
          <a:solidFill>
            <a:srgbClr val="FF8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750835" y="279078"/>
            <a:ext cx="7834365" cy="88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latin typeface="Trebuchet MS"/>
                <a:cs typeface="Trebuchet MS"/>
              </a:rPr>
              <a:t>SU INSTITUCIÓN PODRÁ REALIZAR ACCIONES DE COMUNICACIÓN A UNA BASE DE PÚBLICO ESPECÍFICO, DESPUÉS DEL EVENTO</a:t>
            </a:r>
            <a:endParaRPr lang="en-US" sz="2100" dirty="0">
              <a:latin typeface="Trebuchet MS"/>
              <a:cs typeface="Trebuchet MS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79403" y="223667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3</a:t>
            </a:r>
            <a:endParaRPr lang="es-ES" sz="3200" dirty="0">
              <a:solidFill>
                <a:schemeClr val="bg1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0" y="1337733"/>
            <a:ext cx="9144000" cy="552026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Imagen 3" descr="calendario_mes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16" y="2184396"/>
            <a:ext cx="7783569" cy="4171655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4165601" y="1490133"/>
            <a:ext cx="4978400" cy="536786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Imagen 5" descr="base_dato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512" y="2065862"/>
            <a:ext cx="5286021" cy="385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31486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Subtitle 2"/>
          <p:cNvSpPr txBox="1">
            <a:spLocks/>
          </p:cNvSpPr>
          <p:nvPr/>
        </p:nvSpPr>
        <p:spPr bwMode="auto">
          <a:xfrm>
            <a:off x="429095" y="465341"/>
            <a:ext cx="5423753" cy="128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3600" b="1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NOVEDAD 2015</a:t>
            </a:r>
            <a:endParaRPr lang="en-US" sz="3600" b="1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0" y="1405468"/>
            <a:ext cx="9163050" cy="510748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Subtitle 2"/>
          <p:cNvSpPr txBox="1">
            <a:spLocks/>
          </p:cNvSpPr>
          <p:nvPr/>
        </p:nvSpPr>
        <p:spPr bwMode="auto">
          <a:xfrm>
            <a:off x="778939" y="4215840"/>
            <a:ext cx="7992531" cy="1914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48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Nueva </a:t>
            </a:r>
            <a:r>
              <a:rPr lang="en-US" sz="48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plataforma</a:t>
            </a:r>
            <a:r>
              <a:rPr lang="en-US" sz="4800" dirty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48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para</a:t>
            </a:r>
            <a:r>
              <a:rPr lang="en-US" sz="48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48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eventos</a:t>
            </a:r>
            <a:r>
              <a:rPr lang="en-US" sz="48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48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propios</a:t>
            </a:r>
            <a:r>
              <a:rPr lang="en-US" sz="48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 en el stand</a:t>
            </a:r>
            <a:endParaRPr lang="en-US" sz="4800" dirty="0" smtClean="0">
              <a:solidFill>
                <a:srgbClr val="595959"/>
              </a:solidFill>
              <a:latin typeface="Trebuchet MS"/>
              <a:cs typeface="Trebuchet MS"/>
            </a:endParaRPr>
          </a:p>
        </p:txBody>
      </p:sp>
      <p:pic>
        <p:nvPicPr>
          <p:cNvPr id="2" name="Imagen 1" descr="logo-trivi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497" y="2015063"/>
            <a:ext cx="3788036" cy="201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05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530695" y="566939"/>
            <a:ext cx="7648105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POR QUÉ PARTICIPAR EN ESTA ACCIÓN</a:t>
            </a:r>
            <a:endParaRPr lang="en-US" sz="2400" b="1" dirty="0" smtClean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608667" y="1839183"/>
            <a:ext cx="6570133" cy="3617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err="1" smtClean="0">
                <a:latin typeface="Trebuchet MS"/>
                <a:cs typeface="Trebuchet MS"/>
              </a:rPr>
              <a:t>Aumenta</a:t>
            </a:r>
            <a:r>
              <a:rPr lang="en-US" dirty="0" smtClean="0">
                <a:latin typeface="Trebuchet MS"/>
                <a:cs typeface="Trebuchet MS"/>
              </a:rPr>
              <a:t> la </a:t>
            </a:r>
            <a:r>
              <a:rPr lang="en-US" dirty="0" err="1" smtClean="0">
                <a:latin typeface="Trebuchet MS"/>
                <a:cs typeface="Trebuchet MS"/>
              </a:rPr>
              <a:t>atención</a:t>
            </a:r>
            <a:r>
              <a:rPr lang="en-US" dirty="0" smtClean="0">
                <a:latin typeface="Trebuchet MS"/>
                <a:cs typeface="Trebuchet MS"/>
              </a:rPr>
              <a:t> (awareness) </a:t>
            </a:r>
            <a:r>
              <a:rPr lang="en-US" dirty="0" err="1" smtClean="0">
                <a:latin typeface="Trebuchet MS"/>
                <a:cs typeface="Trebuchet MS"/>
              </a:rPr>
              <a:t>sobre</a:t>
            </a:r>
            <a:r>
              <a:rPr lang="en-US" dirty="0" smtClean="0">
                <a:latin typeface="Trebuchet MS"/>
                <a:cs typeface="Trebuchet MS"/>
              </a:rPr>
              <a:t> </a:t>
            </a:r>
            <a:r>
              <a:rPr lang="en-US" dirty="0" err="1" smtClean="0">
                <a:latin typeface="Trebuchet MS"/>
                <a:cs typeface="Trebuchet MS"/>
              </a:rPr>
              <a:t>su</a:t>
            </a:r>
            <a:r>
              <a:rPr lang="en-US" dirty="0" smtClean="0">
                <a:latin typeface="Trebuchet MS"/>
                <a:cs typeface="Trebuchet MS"/>
              </a:rPr>
              <a:t> </a:t>
            </a:r>
            <a:r>
              <a:rPr lang="en-US" dirty="0" err="1" smtClean="0">
                <a:latin typeface="Trebuchet MS"/>
                <a:cs typeface="Trebuchet MS"/>
              </a:rPr>
              <a:t>participación</a:t>
            </a:r>
            <a:r>
              <a:rPr lang="en-US" dirty="0" smtClean="0">
                <a:latin typeface="Trebuchet MS"/>
                <a:cs typeface="Trebuchet MS"/>
              </a:rPr>
              <a:t> en la expo</a:t>
            </a:r>
          </a:p>
          <a:p>
            <a:pPr marL="0" indent="0">
              <a:buNone/>
            </a:pPr>
            <a:endParaRPr lang="en-US" dirty="0">
              <a:latin typeface="Trebuchet MS"/>
              <a:cs typeface="Trebuchet MS"/>
            </a:endParaRPr>
          </a:p>
          <a:p>
            <a:pPr marL="0" indent="0">
              <a:buNone/>
            </a:pPr>
            <a:r>
              <a:rPr lang="en-US" dirty="0" err="1" smtClean="0">
                <a:latin typeface="Trebuchet MS"/>
                <a:cs typeface="Trebuchet MS"/>
              </a:rPr>
              <a:t>Incrementa</a:t>
            </a:r>
            <a:r>
              <a:rPr lang="en-US" dirty="0" smtClean="0">
                <a:latin typeface="Trebuchet MS"/>
                <a:cs typeface="Trebuchet MS"/>
              </a:rPr>
              <a:t> la </a:t>
            </a:r>
            <a:r>
              <a:rPr lang="en-US" dirty="0" err="1" smtClean="0">
                <a:latin typeface="Trebuchet MS"/>
                <a:cs typeface="Trebuchet MS"/>
              </a:rPr>
              <a:t>calidad</a:t>
            </a:r>
            <a:r>
              <a:rPr lang="en-US" dirty="0" smtClean="0">
                <a:latin typeface="Trebuchet MS"/>
                <a:cs typeface="Trebuchet MS"/>
              </a:rPr>
              <a:t> y </a:t>
            </a:r>
            <a:r>
              <a:rPr lang="en-US" dirty="0" err="1" smtClean="0">
                <a:latin typeface="Trebuchet MS"/>
                <a:cs typeface="Trebuchet MS"/>
              </a:rPr>
              <a:t>cantidad</a:t>
            </a:r>
            <a:r>
              <a:rPr lang="en-US" dirty="0" smtClean="0">
                <a:latin typeface="Trebuchet MS"/>
                <a:cs typeface="Trebuchet MS"/>
              </a:rPr>
              <a:t> de </a:t>
            </a:r>
            <a:r>
              <a:rPr lang="en-US" dirty="0" err="1" smtClean="0">
                <a:latin typeface="Trebuchet MS"/>
                <a:cs typeface="Trebuchet MS"/>
              </a:rPr>
              <a:t>público</a:t>
            </a:r>
            <a:r>
              <a:rPr lang="en-US" dirty="0" smtClean="0">
                <a:latin typeface="Trebuchet MS"/>
                <a:cs typeface="Trebuchet MS"/>
              </a:rPr>
              <a:t> en </a:t>
            </a:r>
            <a:r>
              <a:rPr lang="en-US" dirty="0" err="1" smtClean="0">
                <a:latin typeface="Trebuchet MS"/>
                <a:cs typeface="Trebuchet MS"/>
              </a:rPr>
              <a:t>su</a:t>
            </a:r>
            <a:r>
              <a:rPr lang="en-US" dirty="0" smtClean="0">
                <a:latin typeface="Trebuchet MS"/>
                <a:cs typeface="Trebuchet MS"/>
              </a:rPr>
              <a:t> stand</a:t>
            </a:r>
          </a:p>
        </p:txBody>
      </p:sp>
      <p:sp>
        <p:nvSpPr>
          <p:cNvPr id="8" name="Elipse 7"/>
          <p:cNvSpPr/>
          <p:nvPr/>
        </p:nvSpPr>
        <p:spPr>
          <a:xfrm>
            <a:off x="999065" y="1951567"/>
            <a:ext cx="406400" cy="406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Elipse 8"/>
          <p:cNvSpPr/>
          <p:nvPr/>
        </p:nvSpPr>
        <p:spPr>
          <a:xfrm>
            <a:off x="999065" y="3627967"/>
            <a:ext cx="406400" cy="406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Subtitle 2"/>
          <p:cNvSpPr txBox="1">
            <a:spLocks/>
          </p:cNvSpPr>
          <p:nvPr/>
        </p:nvSpPr>
        <p:spPr bwMode="auto">
          <a:xfrm>
            <a:off x="907467" y="5016087"/>
            <a:ext cx="7004633" cy="160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latin typeface="Trebuchet MS"/>
                <a:cs typeface="Trebuchet MS"/>
              </a:rPr>
              <a:t>Su </a:t>
            </a:r>
            <a:r>
              <a:rPr lang="en-US" sz="2400" dirty="0" err="1" smtClean="0">
                <a:latin typeface="Trebuchet MS"/>
                <a:cs typeface="Trebuchet MS"/>
              </a:rPr>
              <a:t>evento</a:t>
            </a:r>
            <a:r>
              <a:rPr lang="en-US" sz="2400" dirty="0" smtClean="0">
                <a:latin typeface="Trebuchet MS"/>
                <a:cs typeface="Trebuchet MS"/>
              </a:rPr>
              <a:t> </a:t>
            </a:r>
            <a:r>
              <a:rPr lang="en-US" sz="2400" dirty="0" err="1" smtClean="0">
                <a:latin typeface="Trebuchet MS"/>
                <a:cs typeface="Trebuchet MS"/>
              </a:rPr>
              <a:t>propio</a:t>
            </a:r>
            <a:r>
              <a:rPr lang="en-US" sz="2400" dirty="0" smtClean="0">
                <a:latin typeface="Trebuchet MS"/>
                <a:cs typeface="Trebuchet MS"/>
              </a:rPr>
              <a:t> </a:t>
            </a:r>
            <a:r>
              <a:rPr lang="en-US" sz="2400" dirty="0" err="1" smtClean="0">
                <a:latin typeface="Trebuchet MS"/>
                <a:cs typeface="Trebuchet MS"/>
              </a:rPr>
              <a:t>empieza</a:t>
            </a:r>
            <a:r>
              <a:rPr lang="en-US" sz="2400" dirty="0" smtClean="0">
                <a:latin typeface="Trebuchet MS"/>
                <a:cs typeface="Trebuchet MS"/>
              </a:rPr>
              <a:t> </a:t>
            </a:r>
            <a:r>
              <a:rPr lang="en-US" sz="2400" dirty="0" err="1" smtClean="0">
                <a:latin typeface="Trebuchet MS"/>
                <a:cs typeface="Trebuchet MS"/>
              </a:rPr>
              <a:t>varias</a:t>
            </a:r>
            <a:r>
              <a:rPr lang="en-US" sz="2400" dirty="0" smtClean="0">
                <a:latin typeface="Trebuchet MS"/>
                <a:cs typeface="Trebuchet MS"/>
              </a:rPr>
              <a:t> </a:t>
            </a:r>
            <a:r>
              <a:rPr lang="en-US" sz="2400" dirty="0" err="1" smtClean="0">
                <a:latin typeface="Trebuchet MS"/>
                <a:cs typeface="Trebuchet MS"/>
              </a:rPr>
              <a:t>semanas</a:t>
            </a:r>
            <a:r>
              <a:rPr lang="en-US" sz="2400" dirty="0" smtClean="0">
                <a:latin typeface="Trebuchet MS"/>
                <a:cs typeface="Trebuchet MS"/>
              </a:rPr>
              <a:t> antes de </a:t>
            </a:r>
            <a:r>
              <a:rPr lang="en-US" sz="2400" dirty="0" err="1" smtClean="0">
                <a:latin typeface="Trebuchet MS"/>
                <a:cs typeface="Trebuchet MS"/>
              </a:rPr>
              <a:t>ExpoUniversidad</a:t>
            </a:r>
            <a:r>
              <a:rPr lang="en-US" sz="2400" dirty="0" smtClean="0">
                <a:latin typeface="Trebuchet MS"/>
                <a:cs typeface="Trebuchet MS"/>
              </a:rPr>
              <a:t>, en </a:t>
            </a:r>
            <a:r>
              <a:rPr lang="en-US" sz="2400" dirty="0" err="1" smtClean="0">
                <a:latin typeface="Trebuchet MS"/>
                <a:cs typeface="Trebuchet MS"/>
              </a:rPr>
              <a:t>una</a:t>
            </a:r>
            <a:r>
              <a:rPr lang="en-US" sz="2400" dirty="0" smtClean="0">
                <a:latin typeface="Trebuchet MS"/>
                <a:cs typeface="Trebuchet MS"/>
              </a:rPr>
              <a:t> NUEVA PLATAFORMA ONLINE </a:t>
            </a:r>
            <a:r>
              <a:rPr lang="en-US" sz="2400" dirty="0" err="1" smtClean="0">
                <a:latin typeface="Trebuchet MS"/>
                <a:cs typeface="Trebuchet MS"/>
              </a:rPr>
              <a:t>desarrollada</a:t>
            </a:r>
            <a:r>
              <a:rPr lang="en-US" sz="2400" dirty="0" smtClean="0">
                <a:latin typeface="Trebuchet MS"/>
                <a:cs typeface="Trebuchet MS"/>
              </a:rPr>
              <a:t> </a:t>
            </a:r>
            <a:r>
              <a:rPr lang="en-US" sz="2400" dirty="0" err="1" smtClean="0">
                <a:latin typeface="Trebuchet MS"/>
                <a:cs typeface="Trebuchet MS"/>
              </a:rPr>
              <a:t>por</a:t>
            </a:r>
            <a:r>
              <a:rPr lang="en-US" sz="2400" dirty="0" smtClean="0">
                <a:latin typeface="Trebuchet MS"/>
                <a:cs typeface="Trebuchet MS"/>
              </a:rPr>
              <a:t> </a:t>
            </a:r>
            <a:r>
              <a:rPr lang="en-US" sz="2400" dirty="0" err="1" smtClean="0">
                <a:latin typeface="Trebuchet MS"/>
                <a:cs typeface="Trebuchet MS"/>
              </a:rPr>
              <a:t>nosotros</a:t>
            </a:r>
            <a:endParaRPr lang="en-US" sz="2400" dirty="0" smtClean="0">
              <a:latin typeface="Trebuchet MS"/>
              <a:cs typeface="Trebuchet MS"/>
            </a:endParaRPr>
          </a:p>
        </p:txBody>
      </p:sp>
      <p:pic>
        <p:nvPicPr>
          <p:cNvPr id="11" name="Imagen 10" descr="logo-trivi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593" y="206920"/>
            <a:ext cx="1540934" cy="820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0713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1089495" y="566939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MECANISMO</a:t>
            </a:r>
            <a:endParaRPr lang="en-US" sz="2400" b="1" dirty="0" smtClean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48733" y="511528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A</a:t>
            </a:r>
            <a:endParaRPr lang="es-ES" sz="3200" dirty="0">
              <a:solidFill>
                <a:schemeClr val="bg1"/>
              </a:solidFill>
            </a:endParaRPr>
          </a:p>
        </p:txBody>
      </p:sp>
      <p:sp>
        <p:nvSpPr>
          <p:cNvPr id="9" name="Rectangle 14"/>
          <p:cNvSpPr/>
          <p:nvPr/>
        </p:nvSpPr>
        <p:spPr>
          <a:xfrm>
            <a:off x="-19050" y="1524000"/>
            <a:ext cx="9163050" cy="491066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 bwMode="auto">
          <a:xfrm>
            <a:off x="694265" y="1688852"/>
            <a:ext cx="7924799" cy="447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100" dirty="0" smtClean="0">
                <a:solidFill>
                  <a:srgbClr val="000000"/>
                </a:solidFill>
                <a:latin typeface="Trebuchet MS"/>
                <a:ea typeface="+mn-ea"/>
                <a:cs typeface="Trebuchet MS"/>
              </a:rPr>
              <a:t>Nueva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ea typeface="+mn-ea"/>
                <a:cs typeface="Trebuchet MS"/>
              </a:rPr>
              <a:t>plataforma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ea typeface="+mn-ea"/>
                <a:cs typeface="Trebuchet MS"/>
              </a:rPr>
              <a:t> online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ea typeface="+mn-ea"/>
                <a:cs typeface="Trebuchet MS"/>
              </a:rPr>
              <a:t>para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ea typeface="+mn-ea"/>
                <a:cs typeface="Trebuchet MS"/>
              </a:rPr>
              <a:t> TRIVIAS</a:t>
            </a:r>
          </a:p>
          <a:p>
            <a:pPr eaLnBrk="1" fontAlgn="auto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PREGUNTAS a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elecci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ón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de la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Institución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(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mínimo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5)</a:t>
            </a:r>
          </a:p>
          <a:p>
            <a:pPr eaLnBrk="1" fontAlgn="auto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Sugerimos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contenidos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que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destaquen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los VALORES Y MENSAJES de la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Institución</a:t>
            </a:r>
            <a:endParaRPr lang="en-US" sz="2100" dirty="0" smtClean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eaLnBrk="1" fontAlgn="auto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Apoyo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para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difundir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la trivia en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nuestras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REDES SOCIALES (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más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de 70.000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contactos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)</a:t>
            </a:r>
          </a:p>
          <a:p>
            <a:pPr eaLnBrk="1" fontAlgn="auto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Posibilidad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para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el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usuario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de COMPARTIR entre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sus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contactos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,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para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contribuir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a la VIRALIZACIÓN</a:t>
            </a:r>
          </a:p>
          <a:p>
            <a:pPr eaLnBrk="1" fontAlgn="auto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Como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cierre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, INVITACIÓN AL STAND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para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aumentar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su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concurrencia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y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resultados</a:t>
            </a:r>
            <a:endParaRPr lang="en-US" sz="2100" dirty="0" smtClean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eaLnBrk="1" fontAlgn="auto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Sugerimos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un PREMIO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que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potencie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la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acción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(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descuentos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,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becas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,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etc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)</a:t>
            </a:r>
          </a:p>
        </p:txBody>
      </p:sp>
      <p:pic>
        <p:nvPicPr>
          <p:cNvPr id="19" name="Imagen 18" descr="logo-trivi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593" y="206920"/>
            <a:ext cx="1540934" cy="820547"/>
          </a:xfrm>
          <a:prstGeom prst="rect">
            <a:avLst/>
          </a:prstGeom>
        </p:spPr>
      </p:pic>
      <p:cxnSp>
        <p:nvCxnSpPr>
          <p:cNvPr id="3" name="Conector recto 2"/>
          <p:cNvCxnSpPr/>
          <p:nvPr/>
        </p:nvCxnSpPr>
        <p:spPr>
          <a:xfrm>
            <a:off x="694265" y="2133599"/>
            <a:ext cx="7924799" cy="0"/>
          </a:xfrm>
          <a:prstGeom prst="line">
            <a:avLst/>
          </a:prstGeom>
          <a:ln w="127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/>
          <p:cNvCxnSpPr/>
          <p:nvPr/>
        </p:nvCxnSpPr>
        <p:spPr>
          <a:xfrm>
            <a:off x="694265" y="2539998"/>
            <a:ext cx="7924799" cy="0"/>
          </a:xfrm>
          <a:prstGeom prst="line">
            <a:avLst/>
          </a:prstGeom>
          <a:ln w="127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20"/>
          <p:cNvCxnSpPr/>
          <p:nvPr/>
        </p:nvCxnSpPr>
        <p:spPr>
          <a:xfrm>
            <a:off x="694265" y="3301998"/>
            <a:ext cx="7924799" cy="0"/>
          </a:xfrm>
          <a:prstGeom prst="line">
            <a:avLst/>
          </a:prstGeom>
          <a:ln w="127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/>
          <p:cNvCxnSpPr/>
          <p:nvPr/>
        </p:nvCxnSpPr>
        <p:spPr>
          <a:xfrm>
            <a:off x="694265" y="4030131"/>
            <a:ext cx="7924799" cy="0"/>
          </a:xfrm>
          <a:prstGeom prst="line">
            <a:avLst/>
          </a:prstGeom>
          <a:ln w="127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/>
          <p:cNvCxnSpPr/>
          <p:nvPr/>
        </p:nvCxnSpPr>
        <p:spPr>
          <a:xfrm>
            <a:off x="694265" y="4792131"/>
            <a:ext cx="7924799" cy="0"/>
          </a:xfrm>
          <a:prstGeom prst="line">
            <a:avLst/>
          </a:prstGeom>
          <a:ln w="127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/>
          <p:cNvCxnSpPr/>
          <p:nvPr/>
        </p:nvCxnSpPr>
        <p:spPr>
          <a:xfrm>
            <a:off x="694265" y="5537198"/>
            <a:ext cx="7924799" cy="0"/>
          </a:xfrm>
          <a:prstGeom prst="line">
            <a:avLst/>
          </a:prstGeom>
          <a:ln w="127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240715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1089495" y="566939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EJEMPLO</a:t>
            </a:r>
            <a:endParaRPr lang="en-US" sz="2400" b="1" dirty="0" smtClean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48733" y="511528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B</a:t>
            </a:r>
            <a:endParaRPr lang="es-ES" sz="3200" dirty="0">
              <a:solidFill>
                <a:schemeClr val="bg1"/>
              </a:solidFill>
            </a:endParaRPr>
          </a:p>
        </p:txBody>
      </p:sp>
      <p:pic>
        <p:nvPicPr>
          <p:cNvPr id="19" name="Imagen 18" descr="logo-trivi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593" y="206920"/>
            <a:ext cx="1540934" cy="820547"/>
          </a:xfrm>
          <a:prstGeom prst="rect">
            <a:avLst/>
          </a:prstGeom>
        </p:spPr>
      </p:pic>
      <p:pic>
        <p:nvPicPr>
          <p:cNvPr id="2" name="Imagen 1" descr="01trivi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15"/>
          <a:stretch/>
        </p:blipFill>
        <p:spPr>
          <a:xfrm>
            <a:off x="1405472" y="1642536"/>
            <a:ext cx="6371379" cy="4130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Subtitle 2"/>
          <p:cNvSpPr txBox="1">
            <a:spLocks/>
          </p:cNvSpPr>
          <p:nvPr/>
        </p:nvSpPr>
        <p:spPr bwMode="auto">
          <a:xfrm>
            <a:off x="1631362" y="6134421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1 – P</a:t>
            </a: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ÁGINA DE INICIO PLATAFORMA TRIVIA</a:t>
            </a:r>
            <a:endParaRPr lang="en-US" sz="2100" dirty="0" smtClean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86785808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1089495" y="566939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EJEMPLO</a:t>
            </a:r>
            <a:endParaRPr lang="en-US" sz="2400" b="1" dirty="0" smtClean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48733" y="511528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B</a:t>
            </a:r>
            <a:endParaRPr lang="es-ES" sz="3200" dirty="0">
              <a:solidFill>
                <a:schemeClr val="bg1"/>
              </a:solidFill>
            </a:endParaRPr>
          </a:p>
        </p:txBody>
      </p:sp>
      <p:pic>
        <p:nvPicPr>
          <p:cNvPr id="19" name="Imagen 18" descr="logo-trivi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593" y="206920"/>
            <a:ext cx="1540934" cy="820547"/>
          </a:xfrm>
          <a:prstGeom prst="rect">
            <a:avLst/>
          </a:prstGeom>
        </p:spPr>
      </p:pic>
      <p:pic>
        <p:nvPicPr>
          <p:cNvPr id="8" name="Imagen 7" descr="02trivi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27"/>
          <a:stretch/>
        </p:blipFill>
        <p:spPr>
          <a:xfrm>
            <a:off x="1405471" y="1631234"/>
            <a:ext cx="6371379" cy="4359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Subtitle 2"/>
          <p:cNvSpPr txBox="1">
            <a:spLocks/>
          </p:cNvSpPr>
          <p:nvPr/>
        </p:nvSpPr>
        <p:spPr bwMode="auto">
          <a:xfrm>
            <a:off x="1631362" y="6134421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2 – ELECCI</a:t>
            </a: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ÓN INSTITUCIÓN</a:t>
            </a:r>
            <a:endParaRPr lang="en-US" sz="2100" dirty="0" smtClean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710181994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1089495" y="566939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EJEMPLO</a:t>
            </a:r>
            <a:endParaRPr lang="en-US" sz="2400" b="1" dirty="0" smtClean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48733" y="511528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B</a:t>
            </a:r>
            <a:endParaRPr lang="es-ES" sz="3200" dirty="0">
              <a:solidFill>
                <a:schemeClr val="bg1"/>
              </a:solidFill>
            </a:endParaRPr>
          </a:p>
        </p:txBody>
      </p:sp>
      <p:pic>
        <p:nvPicPr>
          <p:cNvPr id="19" name="Imagen 18" descr="logo-trivi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593" y="206920"/>
            <a:ext cx="1540934" cy="820547"/>
          </a:xfrm>
          <a:prstGeom prst="rect">
            <a:avLst/>
          </a:prstGeom>
        </p:spPr>
      </p:pic>
      <p:sp>
        <p:nvSpPr>
          <p:cNvPr id="17" name="Subtitle 2"/>
          <p:cNvSpPr txBox="1">
            <a:spLocks/>
          </p:cNvSpPr>
          <p:nvPr/>
        </p:nvSpPr>
        <p:spPr bwMode="auto">
          <a:xfrm>
            <a:off x="1631362" y="6134421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3 – RECOLECCI</a:t>
            </a: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ÓN DE DATOS DEL PARTICIPANTE</a:t>
            </a:r>
            <a:endParaRPr lang="en-US" sz="2100" dirty="0" smtClean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pic>
        <p:nvPicPr>
          <p:cNvPr id="2" name="Imagen 1" descr="03trivi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72"/>
          <a:stretch/>
        </p:blipFill>
        <p:spPr>
          <a:xfrm>
            <a:off x="1405471" y="1631234"/>
            <a:ext cx="6371379" cy="3583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3484902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2" descr="candles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2" b="20185"/>
          <a:stretch/>
        </p:blipFill>
        <p:spPr>
          <a:xfrm>
            <a:off x="-1" y="0"/>
            <a:ext cx="9160099" cy="6858000"/>
          </a:xfrm>
          <a:prstGeom prst="rect">
            <a:avLst/>
          </a:prstGeom>
        </p:spPr>
      </p:pic>
      <p:pic>
        <p:nvPicPr>
          <p:cNvPr id="5" name="Imagen 4" descr="logo_expoUni_blanco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06" y="812800"/>
            <a:ext cx="7903090" cy="2146300"/>
          </a:xfrm>
          <a:prstGeom prst="rect">
            <a:avLst/>
          </a:prstGeom>
        </p:spPr>
      </p:pic>
      <p:pic>
        <p:nvPicPr>
          <p:cNvPr id="9" name="happybirhda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32596" y="5626100"/>
            <a:ext cx="812800" cy="812800"/>
          </a:xfrm>
          <a:prstGeom prst="rect">
            <a:avLst/>
          </a:prstGeom>
        </p:spPr>
      </p:pic>
      <p:grpSp>
        <p:nvGrpSpPr>
          <p:cNvPr id="12" name="Agrupar 11"/>
          <p:cNvGrpSpPr/>
          <p:nvPr/>
        </p:nvGrpSpPr>
        <p:grpSpPr>
          <a:xfrm>
            <a:off x="-1" y="3403600"/>
            <a:ext cx="9160099" cy="3035300"/>
            <a:chOff x="-1" y="3403600"/>
            <a:chExt cx="9160099" cy="3035300"/>
          </a:xfrm>
        </p:grpSpPr>
        <p:sp>
          <p:nvSpPr>
            <p:cNvPr id="10" name="Rectángulo 9"/>
            <p:cNvSpPr/>
            <p:nvPr/>
          </p:nvSpPr>
          <p:spPr>
            <a:xfrm>
              <a:off x="-1" y="3403600"/>
              <a:ext cx="9160099" cy="3035300"/>
            </a:xfrm>
            <a:prstGeom prst="rect">
              <a:avLst/>
            </a:prstGeom>
            <a:solidFill>
              <a:srgbClr val="FF8600">
                <a:alpha val="8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" name="Subtitle 2"/>
            <p:cNvSpPr txBox="1">
              <a:spLocks/>
            </p:cNvSpPr>
            <p:nvPr/>
          </p:nvSpPr>
          <p:spPr bwMode="auto">
            <a:xfrm>
              <a:off x="827963" y="3784187"/>
              <a:ext cx="7614233" cy="2400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400" dirty="0" smtClean="0">
                  <a:latin typeface="Trebuchet MS"/>
                  <a:cs typeface="Trebuchet MS"/>
                </a:rPr>
                <a:t>NOVEDADES 2015</a:t>
              </a:r>
            </a:p>
            <a:p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Campaña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publicitaria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: Media Plan integral</a:t>
              </a:r>
            </a:p>
            <a:p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Nuevo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sistema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de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Toma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de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Datos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de los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Visitantes</a:t>
              </a:r>
              <a:endParaRPr lang="en-US" sz="2400" dirty="0" smtClean="0">
                <a:solidFill>
                  <a:schemeClr val="bg1"/>
                </a:solidFill>
                <a:latin typeface="Trebuchet MS"/>
                <a:cs typeface="Trebuchet MS"/>
              </a:endParaRPr>
            </a:p>
            <a:p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Nueva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plataforma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para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Eventos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Propios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en el Stand</a:t>
              </a:r>
            </a:p>
            <a:p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Nuevo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Catálogo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Digital (APP)</a:t>
              </a:r>
            </a:p>
            <a:p>
              <a:pPr marL="0" indent="0">
                <a:buNone/>
              </a:pPr>
              <a:endParaRPr lang="en-US" sz="2400" dirty="0" smtClean="0">
                <a:latin typeface="Trebuchet MS"/>
                <a:cs typeface="Trebuchet MS"/>
              </a:endParaRPr>
            </a:p>
            <a:p>
              <a:pPr marL="0" indent="0">
                <a:buNone/>
              </a:pPr>
              <a:endParaRPr lang="en-US" sz="2400" dirty="0" smtClean="0">
                <a:latin typeface="Trebuchet MS"/>
                <a:cs typeface="Trebuchet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530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5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1089495" y="566939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EJEMPLO</a:t>
            </a:r>
            <a:endParaRPr lang="en-US" sz="2400" b="1" dirty="0" smtClean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48733" y="511528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B</a:t>
            </a:r>
            <a:endParaRPr lang="es-ES" sz="3200" dirty="0">
              <a:solidFill>
                <a:schemeClr val="bg1"/>
              </a:solidFill>
            </a:endParaRPr>
          </a:p>
        </p:txBody>
      </p:sp>
      <p:pic>
        <p:nvPicPr>
          <p:cNvPr id="19" name="Imagen 18" descr="logo-trivi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593" y="206920"/>
            <a:ext cx="1540934" cy="820547"/>
          </a:xfrm>
          <a:prstGeom prst="rect">
            <a:avLst/>
          </a:prstGeom>
        </p:spPr>
      </p:pic>
      <p:sp>
        <p:nvSpPr>
          <p:cNvPr id="17" name="Subtitle 2"/>
          <p:cNvSpPr txBox="1">
            <a:spLocks/>
          </p:cNvSpPr>
          <p:nvPr/>
        </p:nvSpPr>
        <p:spPr bwMode="auto">
          <a:xfrm>
            <a:off x="1631362" y="6134421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4 – RESPUESTA A LAS PREGUNTAS</a:t>
            </a:r>
            <a:endParaRPr lang="en-US" sz="2100" dirty="0" smtClean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pic>
        <p:nvPicPr>
          <p:cNvPr id="3" name="Imagen 2" descr="04trivi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71"/>
          <a:stretch/>
        </p:blipFill>
        <p:spPr>
          <a:xfrm>
            <a:off x="1405470" y="1631234"/>
            <a:ext cx="6371379" cy="4419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3188024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1089495" y="566939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EJEMPLO</a:t>
            </a:r>
            <a:endParaRPr lang="en-US" sz="2400" b="1" dirty="0" smtClean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48733" y="511528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B</a:t>
            </a:r>
            <a:endParaRPr lang="es-ES" sz="3200" dirty="0">
              <a:solidFill>
                <a:schemeClr val="bg1"/>
              </a:solidFill>
            </a:endParaRPr>
          </a:p>
        </p:txBody>
      </p:sp>
      <p:pic>
        <p:nvPicPr>
          <p:cNvPr id="19" name="Imagen 18" descr="logo-trivi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593" y="206920"/>
            <a:ext cx="1540934" cy="820547"/>
          </a:xfrm>
          <a:prstGeom prst="rect">
            <a:avLst/>
          </a:prstGeom>
        </p:spPr>
      </p:pic>
      <p:sp>
        <p:nvSpPr>
          <p:cNvPr id="17" name="Subtitle 2"/>
          <p:cNvSpPr txBox="1">
            <a:spLocks/>
          </p:cNvSpPr>
          <p:nvPr/>
        </p:nvSpPr>
        <p:spPr bwMode="auto">
          <a:xfrm>
            <a:off x="1631362" y="6134421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5 – CIERRE: COMPARTIR E INVITACI</a:t>
            </a: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ÓN AL STAND</a:t>
            </a:r>
            <a:endParaRPr lang="en-US" sz="2100" dirty="0" smtClean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pic>
        <p:nvPicPr>
          <p:cNvPr id="2" name="Imagen 1" descr="05trivi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15"/>
          <a:stretch/>
        </p:blipFill>
        <p:spPr>
          <a:xfrm>
            <a:off x="1405470" y="1631234"/>
            <a:ext cx="6371379" cy="4219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540369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1089495" y="566939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DIFUSI</a:t>
            </a: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ÓN</a:t>
            </a: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 EN REDES SOCIALES</a:t>
            </a:r>
            <a:endParaRPr lang="en-US" sz="2400" b="1" dirty="0" smtClean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48733" y="511528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C</a:t>
            </a:r>
            <a:endParaRPr lang="es-ES" sz="3200" dirty="0">
              <a:solidFill>
                <a:schemeClr val="bg1"/>
              </a:solidFill>
            </a:endParaRPr>
          </a:p>
        </p:txBody>
      </p:sp>
      <p:pic>
        <p:nvPicPr>
          <p:cNvPr id="19" name="Imagen 18" descr="logo-trivi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593" y="206920"/>
            <a:ext cx="1540934" cy="820547"/>
          </a:xfrm>
          <a:prstGeom prst="rect">
            <a:avLst/>
          </a:prstGeom>
        </p:spPr>
      </p:pic>
      <p:pic>
        <p:nvPicPr>
          <p:cNvPr id="3" name="Imagen 2" descr="facebook_trivia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91" y="2193772"/>
            <a:ext cx="4178300" cy="4076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Subtitle 2"/>
          <p:cNvSpPr txBox="1">
            <a:spLocks/>
          </p:cNvSpPr>
          <p:nvPr/>
        </p:nvSpPr>
        <p:spPr bwMode="auto">
          <a:xfrm>
            <a:off x="6135629" y="2032000"/>
            <a:ext cx="2839037" cy="1478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dirty="0" smtClean="0">
                <a:solidFill>
                  <a:srgbClr val="000000"/>
                </a:solidFill>
                <a:latin typeface="Trebuchet MS"/>
                <a:ea typeface="+mn-ea"/>
                <a:cs typeface="Trebuchet MS"/>
              </a:rPr>
              <a:t>+ </a:t>
            </a:r>
            <a:r>
              <a:rPr lang="en-US" dirty="0" smtClean="0">
                <a:solidFill>
                  <a:srgbClr val="000000"/>
                </a:solidFill>
                <a:latin typeface="Trebuchet MS"/>
                <a:ea typeface="+mn-ea"/>
                <a:cs typeface="Trebuchet MS"/>
              </a:rPr>
              <a:t>70.000</a:t>
            </a:r>
            <a:endParaRPr lang="en-US" dirty="0" smtClean="0">
              <a:solidFill>
                <a:srgbClr val="000000"/>
              </a:solidFill>
              <a:latin typeface="Trebuchet MS"/>
              <a:ea typeface="+mn-ea"/>
              <a:cs typeface="Trebuchet MS"/>
            </a:endParaRPr>
          </a:p>
          <a:p>
            <a:pPr marL="0" indent="0">
              <a:buNone/>
            </a:pPr>
            <a:r>
              <a:rPr lang="en-US" sz="2400" dirty="0" err="1" smtClean="0">
                <a:latin typeface="Trebuchet MS"/>
                <a:cs typeface="Trebuchet MS"/>
              </a:rPr>
              <a:t>seguidores</a:t>
            </a:r>
            <a:r>
              <a:rPr lang="en-US" sz="2400" dirty="0" smtClean="0">
                <a:latin typeface="Trebuchet MS"/>
                <a:cs typeface="Trebuchet MS"/>
              </a:rPr>
              <a:t> en Facebook y Twitt</a:t>
            </a:r>
            <a:r>
              <a:rPr lang="en-US" sz="2400" dirty="0" smtClean="0"/>
              <a:t>er</a:t>
            </a:r>
            <a:endParaRPr lang="en-US" sz="2400" dirty="0" smtClean="0">
              <a:solidFill>
                <a:srgbClr val="000000"/>
              </a:solidFill>
              <a:latin typeface="Trebuchet MS"/>
              <a:cs typeface="Trebuchet MS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 bwMode="auto">
          <a:xfrm>
            <a:off x="6135630" y="4775207"/>
            <a:ext cx="2601970" cy="1478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Ejemplo</a:t>
            </a:r>
            <a:r>
              <a:rPr lang="en-US" sz="2400" dirty="0" smtClean="0">
                <a:solidFill>
                  <a:srgbClr val="000000"/>
                </a:solidFill>
                <a:latin typeface="Trebuchet MS"/>
                <a:cs typeface="Trebuchet MS"/>
              </a:rPr>
              <a:t> de </a:t>
            </a:r>
            <a:r>
              <a:rPr lang="en-US" sz="24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comunicación</a:t>
            </a:r>
            <a:r>
              <a:rPr lang="en-US" sz="24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previa</a:t>
            </a:r>
            <a:r>
              <a:rPr lang="en-US" sz="2400" dirty="0" smtClean="0">
                <a:solidFill>
                  <a:srgbClr val="000000"/>
                </a:solidFill>
                <a:latin typeface="Trebuchet MS"/>
                <a:cs typeface="Trebuchet MS"/>
              </a:rPr>
              <a:t> en Facebook</a:t>
            </a:r>
          </a:p>
        </p:txBody>
      </p:sp>
      <p:sp>
        <p:nvSpPr>
          <p:cNvPr id="12" name="Subtitle 2"/>
          <p:cNvSpPr txBox="1">
            <a:spLocks/>
          </p:cNvSpPr>
          <p:nvPr/>
        </p:nvSpPr>
        <p:spPr bwMode="auto">
          <a:xfrm>
            <a:off x="1038696" y="1259216"/>
            <a:ext cx="7478767" cy="77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>
                <a:latin typeface="Trebuchet MS"/>
                <a:cs typeface="Trebuchet MS"/>
              </a:rPr>
              <a:t>¡NOSOTROS LO AYUDAMOS!</a:t>
            </a:r>
            <a:endParaRPr lang="en-US" sz="2000" dirty="0" smtClean="0">
              <a:solidFill>
                <a:srgbClr val="000000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83744169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Subtitle 2"/>
          <p:cNvSpPr txBox="1">
            <a:spLocks/>
          </p:cNvSpPr>
          <p:nvPr/>
        </p:nvSpPr>
        <p:spPr bwMode="auto">
          <a:xfrm>
            <a:off x="429095" y="465341"/>
            <a:ext cx="5423753" cy="128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3600" b="1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NOVEDAD 2015</a:t>
            </a:r>
            <a:endParaRPr lang="en-US" sz="3600" b="1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0" y="1405468"/>
            <a:ext cx="9163050" cy="510748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2" descr="dispositivos_app-0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45" y="2421465"/>
            <a:ext cx="7900202" cy="4002652"/>
          </a:xfrm>
          <a:prstGeom prst="rect">
            <a:avLst/>
          </a:prstGeom>
        </p:spPr>
      </p:pic>
      <p:sp>
        <p:nvSpPr>
          <p:cNvPr id="15" name="Subtitle 2"/>
          <p:cNvSpPr txBox="1">
            <a:spLocks/>
          </p:cNvSpPr>
          <p:nvPr/>
        </p:nvSpPr>
        <p:spPr bwMode="auto">
          <a:xfrm>
            <a:off x="592668" y="1614965"/>
            <a:ext cx="8094135" cy="857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36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Nuevo </a:t>
            </a:r>
            <a:r>
              <a:rPr lang="en-US" sz="36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Catálogo</a:t>
            </a:r>
            <a:r>
              <a:rPr lang="en-US" sz="36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 Digital (APP)</a:t>
            </a:r>
            <a:endParaRPr lang="en-US" sz="3600" dirty="0" smtClean="0">
              <a:solidFill>
                <a:srgbClr val="595959"/>
              </a:solidFill>
              <a:latin typeface="Trebuchet MS"/>
              <a:cs typeface="Trebuchet MS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 bwMode="auto">
          <a:xfrm>
            <a:off x="5215470" y="2404535"/>
            <a:ext cx="3152512" cy="118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100" dirty="0" smtClean="0">
                <a:solidFill>
                  <a:srgbClr val="FF8600"/>
                </a:solidFill>
                <a:latin typeface="Trebuchet MS"/>
                <a:cs typeface="Trebuchet MS"/>
              </a:rPr>
              <a:t>COMPATIBLE CON SMARTPHONES, TABLETS Y COMPUTADORAS</a:t>
            </a:r>
          </a:p>
        </p:txBody>
      </p:sp>
    </p:spTree>
    <p:extLst>
      <p:ext uri="{BB962C8B-B14F-4D97-AF65-F5344CB8AC3E}">
        <p14:creationId xmlns:p14="http://schemas.microsoft.com/office/powerpoint/2010/main" val="198145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0" y="212725"/>
            <a:ext cx="9144000" cy="752475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700" dirty="0" smtClean="0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Trebuchet MS"/>
              </a:rPr>
              <a:t>NUEVO CATÁLOGO DIGITAL (APP)</a:t>
            </a:r>
            <a:endParaRPr lang="en-US" sz="2700" b="1" dirty="0">
              <a:solidFill>
                <a:schemeClr val="tx1">
                  <a:tint val="75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ángulo 4"/>
          <p:cNvSpPr/>
          <p:nvPr/>
        </p:nvSpPr>
        <p:spPr>
          <a:xfrm>
            <a:off x="0" y="863600"/>
            <a:ext cx="9144000" cy="587216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5109290" y="2412645"/>
            <a:ext cx="2912540" cy="78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INFORMACIÓN BÁSICA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DE LA INSTITUCIÓN</a:t>
            </a:r>
            <a:endParaRPr lang="en-US" sz="1800" dirty="0">
              <a:solidFill>
                <a:schemeClr val="bg1">
                  <a:lumMod val="65000"/>
                  <a:lumOff val="35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3" name="Imagen 2" descr="smartphone_info-0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"/>
          <a:stretch/>
        </p:blipFill>
        <p:spPr>
          <a:xfrm>
            <a:off x="169336" y="1422399"/>
            <a:ext cx="4719819" cy="5313363"/>
          </a:xfrm>
          <a:prstGeom prst="rect">
            <a:avLst/>
          </a:prstGeom>
        </p:spPr>
      </p:pic>
      <p:sp>
        <p:nvSpPr>
          <p:cNvPr id="23" name="Subtitle 2"/>
          <p:cNvSpPr txBox="1">
            <a:spLocks/>
          </p:cNvSpPr>
          <p:nvPr/>
        </p:nvSpPr>
        <p:spPr bwMode="auto">
          <a:xfrm>
            <a:off x="5109290" y="3208515"/>
            <a:ext cx="2912540" cy="78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MAIL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WEB</a:t>
            </a:r>
            <a:endParaRPr lang="en-US" sz="1800" dirty="0">
              <a:solidFill>
                <a:schemeClr val="bg1">
                  <a:lumMod val="65000"/>
                  <a:lumOff val="3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4" name="Subtitle 2"/>
          <p:cNvSpPr txBox="1">
            <a:spLocks/>
          </p:cNvSpPr>
          <p:nvPr/>
        </p:nvSpPr>
        <p:spPr bwMode="auto">
          <a:xfrm>
            <a:off x="5109289" y="4393846"/>
            <a:ext cx="3120311" cy="78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INFO EN QUEVASAESTUDIAR.COM</a:t>
            </a:r>
            <a:endParaRPr lang="en-US" sz="1800" dirty="0">
              <a:solidFill>
                <a:schemeClr val="bg1">
                  <a:lumMod val="65000"/>
                  <a:lumOff val="3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5" name="Subtitle 2"/>
          <p:cNvSpPr txBox="1">
            <a:spLocks/>
          </p:cNvSpPr>
          <p:nvPr/>
        </p:nvSpPr>
        <p:spPr bwMode="auto">
          <a:xfrm>
            <a:off x="5109289" y="4995338"/>
            <a:ext cx="3120311" cy="78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COMPARTIR EN REDES SOCIALES</a:t>
            </a:r>
            <a:endParaRPr lang="en-US" sz="1800" dirty="0">
              <a:solidFill>
                <a:schemeClr val="bg1">
                  <a:lumMod val="65000"/>
                  <a:lumOff val="3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6" name="Subtitle 2"/>
          <p:cNvSpPr txBox="1">
            <a:spLocks/>
          </p:cNvSpPr>
          <p:nvPr/>
        </p:nvSpPr>
        <p:spPr bwMode="auto">
          <a:xfrm>
            <a:off x="5109289" y="6151204"/>
            <a:ext cx="3120311" cy="53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dirty="0" err="1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Imagen</a:t>
            </a:r>
            <a:r>
              <a:rPr lang="en-US" sz="1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 a </a:t>
            </a:r>
            <a:r>
              <a:rPr lang="en-US" sz="1400" dirty="0" err="1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título</a:t>
            </a:r>
            <a:r>
              <a:rPr lang="en-US" sz="1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en-US" sz="1400" dirty="0" err="1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ilustrativo</a:t>
            </a:r>
            <a:endParaRPr lang="en-US" sz="1400" dirty="0">
              <a:solidFill>
                <a:schemeClr val="bg1">
                  <a:lumMod val="65000"/>
                  <a:lumOff val="3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7" name="Subtitle 2"/>
          <p:cNvSpPr txBox="1">
            <a:spLocks/>
          </p:cNvSpPr>
          <p:nvPr/>
        </p:nvSpPr>
        <p:spPr bwMode="auto">
          <a:xfrm>
            <a:off x="5109289" y="1295046"/>
            <a:ext cx="3729917" cy="78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b="1" dirty="0" smtClean="0">
                <a:solidFill>
                  <a:srgbClr val="FF8600"/>
                </a:solidFill>
                <a:latin typeface="Trebuchet MS"/>
                <a:cs typeface="Trebuchet MS"/>
              </a:rPr>
              <a:t>PARA PROMOVER LA CONSULTA A SU INSTITUCIÓN</a:t>
            </a:r>
            <a:endParaRPr lang="en-US" sz="2100" b="1" dirty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cxnSp>
        <p:nvCxnSpPr>
          <p:cNvPr id="28" name="Conector recto 27"/>
          <p:cNvCxnSpPr/>
          <p:nvPr/>
        </p:nvCxnSpPr>
        <p:spPr>
          <a:xfrm>
            <a:off x="3843867" y="2709332"/>
            <a:ext cx="1265422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28"/>
          <p:cNvCxnSpPr/>
          <p:nvPr/>
        </p:nvCxnSpPr>
        <p:spPr>
          <a:xfrm>
            <a:off x="3843867" y="3505200"/>
            <a:ext cx="1265422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/>
          <p:cNvCxnSpPr/>
          <p:nvPr/>
        </p:nvCxnSpPr>
        <p:spPr>
          <a:xfrm>
            <a:off x="3843867" y="4876800"/>
            <a:ext cx="1265422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30"/>
          <p:cNvCxnSpPr/>
          <p:nvPr/>
        </p:nvCxnSpPr>
        <p:spPr>
          <a:xfrm>
            <a:off x="3843867" y="5198534"/>
            <a:ext cx="1265422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9614307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Imagen 6" descr="LOGO_QVE-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25" y="2406650"/>
            <a:ext cx="7213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4" name="TextBox 4"/>
          <p:cNvSpPr txBox="1">
            <a:spLocks noChangeArrowheads="1"/>
          </p:cNvSpPr>
          <p:nvPr/>
        </p:nvSpPr>
        <p:spPr bwMode="auto">
          <a:xfrm>
            <a:off x="1454150" y="3910013"/>
            <a:ext cx="608330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700" b="1" i="1" dirty="0" smtClean="0">
                <a:latin typeface="Trebuchet MS" charset="0"/>
                <a:cs typeface="Trebuchet MS" charset="0"/>
              </a:rPr>
              <a:t>La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herramienta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más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efectiva</a:t>
            </a:r>
            <a:endParaRPr lang="en-US" sz="1700" b="1" i="1" dirty="0" smtClean="0">
              <a:latin typeface="Trebuchet MS" charset="0"/>
              <a:cs typeface="Trebuchet MS" charset="0"/>
            </a:endParaRPr>
          </a:p>
          <a:p>
            <a:pPr algn="ctr" eaLnBrk="1" hangingPunct="1"/>
            <a:r>
              <a:rPr lang="en-US" sz="1700" b="1" i="1" dirty="0" err="1">
                <a:latin typeface="Trebuchet MS" charset="0"/>
                <a:cs typeface="Trebuchet MS" charset="0"/>
              </a:rPr>
              <a:t>p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ara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multiplicar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sus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consultas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online</a:t>
            </a:r>
            <a:endParaRPr lang="en-US" sz="1700" b="1" i="1" dirty="0">
              <a:latin typeface="Trebuchet MS" charset="0"/>
              <a:cs typeface="Trebuchet MS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/>
        </p:nvSpPr>
        <p:spPr>
          <a:xfrm>
            <a:off x="1028700" y="3550741"/>
            <a:ext cx="5162550" cy="25654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5538" name="TextBox 10"/>
          <p:cNvSpPr txBox="1">
            <a:spLocks noChangeArrowheads="1"/>
          </p:cNvSpPr>
          <p:nvPr/>
        </p:nvSpPr>
        <p:spPr bwMode="auto">
          <a:xfrm>
            <a:off x="1257300" y="3800377"/>
            <a:ext cx="52705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b="1" i="1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+ </a:t>
            </a:r>
            <a:r>
              <a:rPr lang="en-US" sz="2800" b="1" i="1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1.200.000 </a:t>
            </a:r>
            <a:r>
              <a:rPr lang="en-US" sz="1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usuarios</a:t>
            </a:r>
            <a:r>
              <a:rPr lang="en-US" sz="1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únicos</a:t>
            </a:r>
            <a:r>
              <a:rPr lang="en-US" sz="1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16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				 				     </a:t>
            </a:r>
            <a:r>
              <a:rPr lang="en-US" sz="16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registrados</a:t>
            </a:r>
            <a:r>
              <a:rPr lang="en-US" sz="16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 </a:t>
            </a:r>
            <a:r>
              <a:rPr lang="en-US" sz="1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y </a:t>
            </a:r>
            <a:r>
              <a:rPr lang="en-US" sz="1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perfilados</a:t>
            </a:r>
            <a:endParaRPr lang="en-US" sz="1600" dirty="0">
              <a:solidFill>
                <a:schemeClr val="bg1"/>
              </a:solidFill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2800" b="1" i="1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+ 200.000 </a:t>
            </a:r>
            <a:r>
              <a:rPr lang="en-US" sz="16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visitas</a:t>
            </a:r>
            <a:r>
              <a:rPr lang="en-US" sz="16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por</a:t>
            </a:r>
            <a:r>
              <a:rPr lang="en-US" sz="1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mes</a:t>
            </a:r>
            <a:endParaRPr lang="en-US" sz="1600" dirty="0" smtClean="0">
              <a:solidFill>
                <a:schemeClr val="bg1"/>
              </a:solidFill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2800" b="1" i="1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+ </a:t>
            </a:r>
            <a:r>
              <a:rPr lang="en-US" sz="2800" b="1" i="1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5.000 </a:t>
            </a:r>
            <a:r>
              <a:rPr lang="en-US" sz="16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consultas</a:t>
            </a:r>
            <a:r>
              <a:rPr lang="en-US" sz="16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a </a:t>
            </a:r>
            <a:r>
              <a:rPr lang="en-US" sz="16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instituciones</a:t>
            </a:r>
            <a:r>
              <a:rPr lang="en-US" sz="16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por</a:t>
            </a:r>
            <a:r>
              <a:rPr lang="en-US" sz="16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mes</a:t>
            </a:r>
            <a:endParaRPr lang="en-US" sz="1600" dirty="0" smtClean="0">
              <a:solidFill>
                <a:schemeClr val="bg1"/>
              </a:solidFill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2800" b="1" i="1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+ </a:t>
            </a:r>
            <a:r>
              <a:rPr lang="en-US" sz="2800" b="1" i="1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50.000 </a:t>
            </a:r>
            <a:r>
              <a:rPr lang="en-US" sz="16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seguidores</a:t>
            </a:r>
            <a:r>
              <a:rPr lang="en-US" sz="16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en Facebook</a:t>
            </a:r>
          </a:p>
          <a:p>
            <a:pPr eaLnBrk="1" hangingPunct="1"/>
            <a:endParaRPr lang="en-US" sz="1600" dirty="0">
              <a:solidFill>
                <a:schemeClr val="bg1"/>
              </a:solidFill>
              <a:latin typeface="Trebuchet MS" charset="0"/>
              <a:cs typeface="Trebuchet MS" charset="0"/>
            </a:endParaRPr>
          </a:p>
          <a:p>
            <a:pPr eaLnBrk="1" hangingPunct="1"/>
            <a:endParaRPr lang="en-US" sz="1600" dirty="0">
              <a:solidFill>
                <a:schemeClr val="bg1"/>
              </a:solidFill>
              <a:latin typeface="Trebuchet MS" charset="0"/>
              <a:cs typeface="Trebuchet MS" charset="0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476250" y="2831604"/>
            <a:ext cx="3321050" cy="846137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5540" name="TextBox 7"/>
          <p:cNvSpPr txBox="1">
            <a:spLocks noChangeArrowheads="1"/>
          </p:cNvSpPr>
          <p:nvPr/>
        </p:nvSpPr>
        <p:spPr bwMode="auto">
          <a:xfrm>
            <a:off x="628650" y="2933204"/>
            <a:ext cx="3441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>
                <a:latin typeface="Trebuchet MS" charset="0"/>
                <a:cs typeface="Trebuchet MS" charset="0"/>
              </a:rPr>
              <a:t>El </a:t>
            </a:r>
            <a:r>
              <a:rPr lang="en-US" sz="1800" b="1" dirty="0" err="1">
                <a:latin typeface="Trebuchet MS" charset="0"/>
                <a:cs typeface="Trebuchet MS" charset="0"/>
              </a:rPr>
              <a:t>mejor</a:t>
            </a:r>
            <a:r>
              <a:rPr lang="en-US" sz="1800" b="1" dirty="0">
                <a:latin typeface="Trebuchet MS" charset="0"/>
                <a:cs typeface="Trebuchet MS" charset="0"/>
              </a:rPr>
              <a:t> </a:t>
            </a:r>
            <a:r>
              <a:rPr lang="en-US" sz="1800" b="1" dirty="0" err="1">
                <a:latin typeface="Trebuchet MS" charset="0"/>
                <a:cs typeface="Trebuchet MS" charset="0"/>
              </a:rPr>
              <a:t>público</a:t>
            </a:r>
            <a:r>
              <a:rPr lang="en-US" sz="1800" b="1" dirty="0">
                <a:latin typeface="Trebuchet MS" charset="0"/>
                <a:cs typeface="Trebuchet MS" charset="0"/>
              </a:rPr>
              <a:t> </a:t>
            </a:r>
            <a:r>
              <a:rPr lang="en-US" sz="1800" b="1" dirty="0" err="1">
                <a:latin typeface="Trebuchet MS" charset="0"/>
                <a:cs typeface="Trebuchet MS" charset="0"/>
              </a:rPr>
              <a:t>específico</a:t>
            </a:r>
            <a:endParaRPr lang="en-US" sz="1800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b="1" dirty="0" err="1">
                <a:latin typeface="Trebuchet MS" charset="0"/>
                <a:cs typeface="Trebuchet MS" charset="0"/>
              </a:rPr>
              <a:t>todo</a:t>
            </a:r>
            <a:r>
              <a:rPr lang="en-US" sz="1800" b="1" dirty="0">
                <a:latin typeface="Trebuchet MS" charset="0"/>
                <a:cs typeface="Trebuchet MS" charset="0"/>
              </a:rPr>
              <a:t> el </a:t>
            </a:r>
            <a:r>
              <a:rPr lang="en-US" sz="1800" b="1" dirty="0" err="1">
                <a:latin typeface="Trebuchet MS" charset="0"/>
                <a:cs typeface="Trebuchet MS" charset="0"/>
              </a:rPr>
              <a:t>año</a:t>
            </a:r>
            <a:r>
              <a:rPr lang="en-US" sz="1800" b="1" dirty="0">
                <a:latin typeface="Trebuchet MS" charset="0"/>
                <a:cs typeface="Trebuchet MS" charset="0"/>
              </a:rPr>
              <a:t>, en la web</a:t>
            </a:r>
          </a:p>
        </p:txBody>
      </p:sp>
      <p:sp>
        <p:nvSpPr>
          <p:cNvPr id="9" name="Rectangle 13"/>
          <p:cNvSpPr/>
          <p:nvPr/>
        </p:nvSpPr>
        <p:spPr>
          <a:xfrm flipH="1">
            <a:off x="5937250" y="4604840"/>
            <a:ext cx="3067050" cy="65295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5542" name="TextBox 12"/>
          <p:cNvSpPr txBox="1">
            <a:spLocks noChangeArrowheads="1"/>
          </p:cNvSpPr>
          <p:nvPr/>
        </p:nvSpPr>
        <p:spPr bwMode="auto">
          <a:xfrm>
            <a:off x="5918200" y="4617541"/>
            <a:ext cx="30861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600" b="1" i="1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• </a:t>
            </a:r>
            <a:r>
              <a:rPr lang="en-US" sz="1600" b="1" i="1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11 </a:t>
            </a:r>
            <a:r>
              <a:rPr lang="en-US" sz="1600" b="1" i="1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minutos</a:t>
            </a:r>
            <a:r>
              <a:rPr lang="en-US" sz="1600" b="1" i="1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37 </a:t>
            </a:r>
            <a:r>
              <a:rPr lang="en-US" sz="1600" b="1" i="1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seg</a:t>
            </a:r>
            <a:endParaRPr lang="en-US" sz="1600" b="1" i="1" dirty="0" smtClean="0">
              <a:solidFill>
                <a:schemeClr val="bg1"/>
              </a:solidFill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4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  </a:t>
            </a:r>
            <a:r>
              <a:rPr lang="en-US" sz="14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es</a:t>
            </a:r>
            <a:r>
              <a:rPr lang="en-US" sz="14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la </a:t>
            </a:r>
            <a:r>
              <a:rPr lang="en-US" sz="14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duración</a:t>
            </a:r>
            <a:r>
              <a:rPr lang="en-US" sz="14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media de la </a:t>
            </a:r>
            <a:r>
              <a:rPr lang="en-US" sz="14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visita</a:t>
            </a:r>
            <a:endParaRPr lang="en-US" sz="1400" dirty="0">
              <a:solidFill>
                <a:schemeClr val="bg1"/>
              </a:solidFill>
              <a:latin typeface="Trebuchet MS" charset="0"/>
              <a:cs typeface="Trebuchet MS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525" y="771525"/>
            <a:ext cx="2479675" cy="2028825"/>
          </a:xfrm>
          <a:prstGeom prst="rect">
            <a:avLst/>
          </a:prstGeom>
          <a:effectLst>
            <a:outerShdw blurRad="123825" dist="50800" dir="300000" sx="105000" sy="105000" algn="r">
              <a:srgbClr val="000000">
                <a:alpha val="43000"/>
              </a:srgbClr>
            </a:outerShdw>
          </a:effectLst>
        </p:spPr>
      </p:pic>
      <p:pic>
        <p:nvPicPr>
          <p:cNvPr id="65544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768350"/>
            <a:ext cx="582930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5" name="TextBox 4"/>
          <p:cNvSpPr txBox="1">
            <a:spLocks noChangeArrowheads="1"/>
          </p:cNvSpPr>
          <p:nvPr/>
        </p:nvSpPr>
        <p:spPr bwMode="auto">
          <a:xfrm>
            <a:off x="107950" y="1809750"/>
            <a:ext cx="608330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700" b="1" i="1" dirty="0" smtClean="0">
                <a:latin typeface="Trebuchet MS" charset="0"/>
                <a:cs typeface="Trebuchet MS" charset="0"/>
              </a:rPr>
              <a:t>La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herramienta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más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efectiva</a:t>
            </a:r>
            <a:endParaRPr lang="en-US" sz="1700" b="1" i="1" dirty="0" smtClean="0">
              <a:latin typeface="Trebuchet MS" charset="0"/>
              <a:cs typeface="Trebuchet MS" charset="0"/>
            </a:endParaRPr>
          </a:p>
          <a:p>
            <a:pPr algn="ctr" eaLnBrk="1" hangingPunct="1"/>
            <a:r>
              <a:rPr lang="en-US" sz="1700" b="1" i="1" dirty="0" err="1">
                <a:latin typeface="Trebuchet MS" charset="0"/>
                <a:cs typeface="Trebuchet MS" charset="0"/>
              </a:rPr>
              <a:t>p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ara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multiplicar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sus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consultas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online</a:t>
            </a:r>
            <a:endParaRPr lang="en-US" sz="1700" b="1" i="1" dirty="0">
              <a:latin typeface="Trebuchet MS" charset="0"/>
              <a:cs typeface="Trebuchet MS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Imagen 1" descr="Presentacion_carpeta_QVE-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5819775"/>
            <a:ext cx="9144000" cy="903288"/>
          </a:xfrm>
          <a:prstGeom prst="rect">
            <a:avLst/>
          </a:prstGeom>
          <a:gradFill flip="none" rotWithShape="1">
            <a:gsLst>
              <a:gs pos="0">
                <a:srgbClr val="FF8600"/>
              </a:gs>
              <a:gs pos="100000">
                <a:srgbClr val="FF8600"/>
              </a:gs>
            </a:gsLst>
            <a:lin ang="16200000" scaled="0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46200" y="5840413"/>
            <a:ext cx="6540500" cy="8572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2400" i="1" dirty="0" smtClean="0">
                <a:latin typeface="Trebuchet MS"/>
                <a:ea typeface="+mn-ea"/>
                <a:cs typeface="Trebuchet MS"/>
              </a:rPr>
              <a:t>La </a:t>
            </a:r>
            <a:r>
              <a:rPr lang="en-US" sz="2400" i="1" dirty="0" err="1" smtClean="0">
                <a:latin typeface="Trebuchet MS"/>
                <a:ea typeface="+mn-ea"/>
                <a:cs typeface="Trebuchet MS"/>
              </a:rPr>
              <a:t>solución</a:t>
            </a:r>
            <a:r>
              <a:rPr lang="en-US" sz="2400" i="1" dirty="0" smtClean="0">
                <a:latin typeface="Trebuchet MS"/>
                <a:ea typeface="+mn-ea"/>
                <a:cs typeface="Trebuchet MS"/>
              </a:rPr>
              <a:t> </a:t>
            </a:r>
            <a:r>
              <a:rPr lang="en-US" sz="2600" b="1" i="1" dirty="0" smtClean="0">
                <a:latin typeface="Trebuchet MS"/>
                <a:ea typeface="+mn-ea"/>
                <a:cs typeface="Trebuchet MS"/>
              </a:rPr>
              <a:t>integral</a:t>
            </a:r>
            <a:r>
              <a:rPr lang="en-US" sz="2400" i="1" dirty="0" smtClean="0">
                <a:latin typeface="Trebuchet MS"/>
                <a:ea typeface="+mn-ea"/>
                <a:cs typeface="Trebuchet MS"/>
              </a:rPr>
              <a:t> para el </a:t>
            </a:r>
            <a:r>
              <a:rPr lang="en-US" sz="2400" b="1" i="1" dirty="0" err="1" smtClean="0">
                <a:latin typeface="Trebuchet MS"/>
                <a:ea typeface="+mn-ea"/>
                <a:cs typeface="Trebuchet MS"/>
              </a:rPr>
              <a:t>posicionamiento</a:t>
            </a:r>
            <a:r>
              <a:rPr lang="en-US" sz="2400" b="1" i="1" dirty="0" smtClean="0">
                <a:latin typeface="Trebuchet MS"/>
                <a:ea typeface="+mn-ea"/>
                <a:cs typeface="Trebuchet MS"/>
              </a:rPr>
              <a:t> online</a:t>
            </a:r>
            <a:r>
              <a:rPr lang="en-US" sz="2400" i="1" dirty="0" smtClean="0">
                <a:latin typeface="Trebuchet MS"/>
                <a:ea typeface="+mn-ea"/>
                <a:cs typeface="Trebuchet MS"/>
              </a:rPr>
              <a:t> de </a:t>
            </a:r>
            <a:r>
              <a:rPr lang="en-US" sz="2400" i="1" dirty="0" err="1" smtClean="0">
                <a:latin typeface="Trebuchet MS"/>
                <a:ea typeface="+mn-ea"/>
                <a:cs typeface="Trebuchet MS"/>
              </a:rPr>
              <a:t>su</a:t>
            </a:r>
            <a:r>
              <a:rPr lang="en-US" sz="2400" i="1" dirty="0" smtClean="0">
                <a:latin typeface="Trebuchet MS"/>
                <a:ea typeface="+mn-ea"/>
                <a:cs typeface="Trebuchet MS"/>
              </a:rPr>
              <a:t> </a:t>
            </a:r>
            <a:r>
              <a:rPr lang="en-US" sz="2400" i="1" dirty="0" err="1" smtClean="0">
                <a:latin typeface="Trebuchet MS"/>
                <a:ea typeface="+mn-ea"/>
                <a:cs typeface="Trebuchet MS"/>
              </a:rPr>
              <a:t>institución</a:t>
            </a:r>
            <a:endParaRPr lang="en-US" sz="2400" i="1" dirty="0">
              <a:latin typeface="Trebuchet MS"/>
              <a:ea typeface="+mn-ea"/>
              <a:cs typeface="Trebuchet MS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25" y="2911475"/>
            <a:ext cx="2895600" cy="149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/>
          <p:nvPr/>
        </p:nvSpPr>
        <p:spPr>
          <a:xfrm>
            <a:off x="0" y="0"/>
            <a:ext cx="9163050" cy="6870700"/>
          </a:xfrm>
          <a:prstGeom prst="rect">
            <a:avLst/>
          </a:prstGeom>
          <a:gradFill flip="none" rotWithShape="1">
            <a:gsLst>
              <a:gs pos="0">
                <a:srgbClr val="000B5E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7588" name="Imagen 5" descr="fotopub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2700"/>
            <a:ext cx="9144000" cy="6858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9" name="TextBox 9"/>
          <p:cNvSpPr txBox="1">
            <a:spLocks noChangeArrowheads="1"/>
          </p:cNvSpPr>
          <p:nvPr/>
        </p:nvSpPr>
        <p:spPr bwMode="auto">
          <a:xfrm>
            <a:off x="1065213" y="200025"/>
            <a:ext cx="82311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b="1">
                <a:latin typeface="Trebuchet MS" charset="0"/>
                <a:cs typeface="Trebuchet MS" charset="0"/>
              </a:rPr>
              <a:t>EL MEJOR PÚBLICO ESPECÍFICO</a:t>
            </a:r>
            <a:endParaRPr lang="en-US" sz="3600">
              <a:latin typeface="Trebuchet MS" charset="0"/>
              <a:cs typeface="Trebuchet MS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5676900"/>
            <a:ext cx="9163050" cy="1181100"/>
          </a:xfrm>
          <a:prstGeom prst="rect">
            <a:avLst/>
          </a:prstGeom>
          <a:gradFill flip="none" rotWithShape="1">
            <a:gsLst>
              <a:gs pos="0">
                <a:srgbClr val="FF8600">
                  <a:alpha val="80000"/>
                </a:srgbClr>
              </a:gs>
              <a:gs pos="100000">
                <a:srgbClr val="FF8600">
                  <a:alpha val="80000"/>
                </a:srgbClr>
              </a:gs>
            </a:gsLst>
            <a:lin ang="16200000" scaled="0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424238" y="5881688"/>
            <a:ext cx="232886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b="1" dirty="0">
                <a:latin typeface="Trebuchet MS" charset="0"/>
                <a:cs typeface="Trebuchet MS" charset="0"/>
              </a:rPr>
              <a:t>+ </a:t>
            </a:r>
            <a:r>
              <a:rPr lang="en-US" sz="2800" b="1" dirty="0" smtClean="0">
                <a:latin typeface="Trebuchet MS" charset="0"/>
                <a:cs typeface="Trebuchet MS" charset="0"/>
              </a:rPr>
              <a:t>50.000</a:t>
            </a:r>
            <a:endParaRPr lang="en-US" sz="2800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i="1" dirty="0">
                <a:latin typeface="Trebuchet MS" charset="0"/>
                <a:cs typeface="Trebuchet MS" charset="0"/>
              </a:rPr>
              <a:t>Amigos en Facebook</a:t>
            </a: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503238" y="5880100"/>
            <a:ext cx="226536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b="1" dirty="0" smtClean="0">
                <a:latin typeface="Trebuchet MS" charset="0"/>
                <a:cs typeface="Trebuchet MS" charset="0"/>
              </a:rPr>
              <a:t>+1.200.000</a:t>
            </a:r>
            <a:endParaRPr lang="en-US" sz="2800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i="1" dirty="0" err="1">
                <a:latin typeface="Trebuchet MS" charset="0"/>
                <a:cs typeface="Trebuchet MS" charset="0"/>
              </a:rPr>
              <a:t>Usuarios</a:t>
            </a:r>
            <a:r>
              <a:rPr lang="en-US" sz="1800" i="1" dirty="0">
                <a:latin typeface="Trebuchet MS" charset="0"/>
                <a:cs typeface="Trebuchet MS" charset="0"/>
              </a:rPr>
              <a:t> </a:t>
            </a:r>
            <a:r>
              <a:rPr lang="en-US" sz="1800" i="1" dirty="0" err="1">
                <a:latin typeface="Trebuchet MS" charset="0"/>
                <a:cs typeface="Trebuchet MS" charset="0"/>
              </a:rPr>
              <a:t>registrados</a:t>
            </a:r>
            <a:endParaRPr lang="en-US" sz="1800" i="1" dirty="0">
              <a:latin typeface="Trebuchet MS" charset="0"/>
              <a:cs typeface="Trebuchet MS" charset="0"/>
            </a:endParaRP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6764338" y="5894388"/>
            <a:ext cx="188436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b="1" dirty="0" smtClean="0">
                <a:latin typeface="Trebuchet MS" charset="0"/>
                <a:cs typeface="Trebuchet MS" charset="0"/>
              </a:rPr>
              <a:t>+200.000</a:t>
            </a:r>
            <a:endParaRPr lang="en-US" sz="2800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i="1" dirty="0" err="1">
                <a:latin typeface="Trebuchet MS" charset="0"/>
                <a:cs typeface="Trebuchet MS" charset="0"/>
              </a:rPr>
              <a:t>Visitas</a:t>
            </a:r>
            <a:r>
              <a:rPr lang="en-US" sz="1800" i="1" dirty="0">
                <a:latin typeface="Trebuchet MS" charset="0"/>
                <a:cs typeface="Trebuchet MS" charset="0"/>
              </a:rPr>
              <a:t> </a:t>
            </a:r>
            <a:r>
              <a:rPr lang="en-US" sz="1800" i="1" dirty="0" err="1">
                <a:latin typeface="Trebuchet MS" charset="0"/>
                <a:cs typeface="Trebuchet MS" charset="0"/>
              </a:rPr>
              <a:t>por</a:t>
            </a:r>
            <a:r>
              <a:rPr lang="en-US" sz="1800" i="1" dirty="0">
                <a:latin typeface="Trebuchet MS" charset="0"/>
                <a:cs typeface="Trebuchet MS" charset="0"/>
              </a:rPr>
              <a:t> </a:t>
            </a:r>
            <a:r>
              <a:rPr lang="en-US" sz="1800" i="1" dirty="0" err="1">
                <a:latin typeface="Trebuchet MS" charset="0"/>
                <a:cs typeface="Trebuchet MS" charset="0"/>
              </a:rPr>
              <a:t>mes</a:t>
            </a:r>
            <a:endParaRPr lang="en-US" sz="1800" i="1" dirty="0">
              <a:latin typeface="Trebuchet MS" charset="0"/>
              <a:cs typeface="Trebuchet MS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Imagen 7" descr="mails-pers_QVE-0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8450" y="209550"/>
            <a:ext cx="8351838" cy="22415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3600" dirty="0" smtClean="0">
                <a:latin typeface="Trebuchet MS"/>
                <a:ea typeface="+mn-ea"/>
                <a:cs typeface="Trebuchet MS"/>
              </a:rPr>
              <a:t>UN SISTEMA DE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3600" b="1" dirty="0" smtClean="0">
                <a:latin typeface="Trebuchet MS"/>
                <a:ea typeface="+mn-ea"/>
                <a:cs typeface="Trebuchet MS"/>
              </a:rPr>
              <a:t>COMUNICACIÓN PERMANENTE 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3600" dirty="0" smtClean="0">
                <a:latin typeface="Trebuchet MS"/>
                <a:ea typeface="+mn-ea"/>
                <a:cs typeface="Trebuchet MS"/>
              </a:rPr>
              <a:t>CON NUESTROS USUARIOS</a:t>
            </a:r>
            <a:endParaRPr lang="en-US" sz="3600" dirty="0">
              <a:latin typeface="Trebuchet MS"/>
              <a:ea typeface="+mn-ea"/>
              <a:cs typeface="Trebuchet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724650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9636" name="CuadroTexto 3"/>
          <p:cNvSpPr txBox="1">
            <a:spLocks noChangeArrowheads="1"/>
          </p:cNvSpPr>
          <p:nvPr/>
        </p:nvSpPr>
        <p:spPr bwMode="auto">
          <a:xfrm>
            <a:off x="971550" y="5976938"/>
            <a:ext cx="2343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600" i="1">
                <a:latin typeface="Trebuchet MS" charset="0"/>
                <a:cs typeface="Trebuchet MS" charset="0"/>
              </a:rPr>
              <a:t>Mails personalizados </a:t>
            </a:r>
          </a:p>
          <a:p>
            <a:pPr eaLnBrk="1" hangingPunct="1"/>
            <a:r>
              <a:rPr lang="es-ES" sz="1600" i="1">
                <a:latin typeface="Trebuchet MS" charset="0"/>
                <a:cs typeface="Trebuchet MS" charset="0"/>
              </a:rPr>
              <a:t>de información</a:t>
            </a:r>
          </a:p>
        </p:txBody>
      </p:sp>
      <p:sp>
        <p:nvSpPr>
          <p:cNvPr id="69637" name="CuadroTexto 5"/>
          <p:cNvSpPr txBox="1">
            <a:spLocks noChangeArrowheads="1"/>
          </p:cNvSpPr>
          <p:nvPr/>
        </p:nvSpPr>
        <p:spPr bwMode="auto">
          <a:xfrm>
            <a:off x="5445125" y="3170238"/>
            <a:ext cx="30368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600" i="1" dirty="0">
                <a:latin typeface="Trebuchet MS" charset="0"/>
                <a:cs typeface="Trebuchet MS" charset="0"/>
              </a:rPr>
              <a:t>Contacto diario con los </a:t>
            </a:r>
            <a:r>
              <a:rPr lang="es-ES" sz="1600" i="1" dirty="0" smtClean="0">
                <a:latin typeface="Trebuchet MS" charset="0"/>
                <a:cs typeface="Trebuchet MS" charset="0"/>
              </a:rPr>
              <a:t>50.000 </a:t>
            </a:r>
            <a:endParaRPr lang="es-ES" sz="1600" i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s-ES" sz="1600" i="1" dirty="0">
                <a:latin typeface="Trebuchet MS" charset="0"/>
                <a:cs typeface="Trebuchet MS" charset="0"/>
              </a:rPr>
              <a:t>Fans vía Facebook y </a:t>
            </a:r>
            <a:r>
              <a:rPr lang="es-ES" sz="1600" i="1" dirty="0" err="1">
                <a:latin typeface="Trebuchet MS" charset="0"/>
                <a:cs typeface="Trebuchet MS" charset="0"/>
              </a:rPr>
              <a:t>Twitter</a:t>
            </a:r>
            <a:endParaRPr lang="es-ES" sz="1600" i="1" dirty="0">
              <a:latin typeface="Trebuchet MS" charset="0"/>
              <a:cs typeface="Trebuchet MS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/>
        </p:nvSpPr>
        <p:spPr>
          <a:xfrm>
            <a:off x="0" y="5819775"/>
            <a:ext cx="9144000" cy="903288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76225" y="5992813"/>
            <a:ext cx="848995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>
                <a:latin typeface="Trebuchet MS"/>
                <a:cs typeface="Trebuchet MS"/>
              </a:rPr>
              <a:t>En 5 </a:t>
            </a:r>
            <a:r>
              <a:rPr lang="en-US" sz="2800" dirty="0" err="1">
                <a:latin typeface="Trebuchet MS"/>
                <a:cs typeface="Trebuchet MS"/>
              </a:rPr>
              <a:t>días</a:t>
            </a:r>
            <a:r>
              <a:rPr lang="en-US" sz="2800" dirty="0">
                <a:latin typeface="Trebuchet MS"/>
                <a:cs typeface="Trebuchet MS"/>
              </a:rPr>
              <a:t>, </a:t>
            </a:r>
            <a:r>
              <a:rPr lang="en-US" sz="2800" dirty="0" err="1">
                <a:latin typeface="Trebuchet MS"/>
                <a:cs typeface="Trebuchet MS"/>
              </a:rPr>
              <a:t>llegue</a:t>
            </a:r>
            <a:r>
              <a:rPr lang="en-US" sz="2800" dirty="0">
                <a:latin typeface="Trebuchet MS"/>
                <a:cs typeface="Trebuchet MS"/>
              </a:rPr>
              <a:t> a </a:t>
            </a:r>
            <a:r>
              <a:rPr lang="en-US" sz="2800" dirty="0" err="1">
                <a:latin typeface="Trebuchet MS"/>
                <a:cs typeface="Trebuchet MS"/>
              </a:rPr>
              <a:t>casi</a:t>
            </a:r>
            <a:r>
              <a:rPr lang="en-US" sz="2800" dirty="0">
                <a:latin typeface="Trebuchet MS"/>
                <a:cs typeface="Trebuchet MS"/>
              </a:rPr>
              <a:t> </a:t>
            </a:r>
            <a:r>
              <a:rPr lang="en-US" sz="2800" b="1" dirty="0">
                <a:latin typeface="Trebuchet MS"/>
                <a:cs typeface="Trebuchet MS"/>
              </a:rPr>
              <a:t>90.000 </a:t>
            </a:r>
            <a:r>
              <a:rPr lang="en-US" sz="2800" b="1" dirty="0" err="1">
                <a:latin typeface="Trebuchet MS"/>
                <a:cs typeface="Trebuchet MS"/>
              </a:rPr>
              <a:t>futuros</a:t>
            </a:r>
            <a:r>
              <a:rPr lang="en-US" sz="2800" b="1" dirty="0">
                <a:latin typeface="Trebuchet MS"/>
                <a:cs typeface="Trebuchet MS"/>
              </a:rPr>
              <a:t> </a:t>
            </a:r>
            <a:r>
              <a:rPr lang="en-US" sz="2800" b="1" dirty="0" err="1">
                <a:latin typeface="Trebuchet MS"/>
                <a:cs typeface="Trebuchet MS"/>
              </a:rPr>
              <a:t>alumnos</a:t>
            </a:r>
            <a:endParaRPr lang="en-US" sz="2800" b="1" dirty="0">
              <a:latin typeface="Trebuchet MS"/>
              <a:cs typeface="Trebuchet MS"/>
            </a:endParaRPr>
          </a:p>
        </p:txBody>
      </p:sp>
      <p:sp>
        <p:nvSpPr>
          <p:cNvPr id="15366" name="CuadroTexto 7"/>
          <p:cNvSpPr txBox="1">
            <a:spLocks noChangeArrowheads="1"/>
          </p:cNvSpPr>
          <p:nvPr/>
        </p:nvSpPr>
        <p:spPr bwMode="auto">
          <a:xfrm>
            <a:off x="2509520" y="3664585"/>
            <a:ext cx="405923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" sz="1700" b="1" i="1" dirty="0">
                <a:latin typeface="Trebuchet MS" charset="0"/>
                <a:cs typeface="Trebuchet MS" charset="0"/>
              </a:rPr>
              <a:t>El evento más importante 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de </a:t>
            </a:r>
            <a:r>
              <a:rPr lang="es-ES" sz="1700" b="1" i="1" dirty="0">
                <a:latin typeface="Trebuchet MS" charset="0"/>
                <a:cs typeface="Trebuchet MS" charset="0"/>
              </a:rPr>
              <a:t>la</a:t>
            </a:r>
          </a:p>
          <a:p>
            <a:pPr algn="ctr" eaLnBrk="1" hangingPunct="1"/>
            <a:r>
              <a:rPr lang="es-ES" sz="1700" b="1" i="1" dirty="0">
                <a:latin typeface="Trebuchet MS" charset="0"/>
                <a:cs typeface="Trebuchet MS" charset="0"/>
              </a:rPr>
              <a:t>E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ducación </a:t>
            </a:r>
            <a:r>
              <a:rPr lang="es-ES" sz="1700" b="1" i="1" dirty="0">
                <a:latin typeface="Trebuchet MS" charset="0"/>
                <a:cs typeface="Trebuchet MS" charset="0"/>
              </a:rPr>
              <a:t>S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uperior </a:t>
            </a:r>
            <a:r>
              <a:rPr lang="es-ES" sz="1700" b="1" i="1" dirty="0">
                <a:latin typeface="Trebuchet MS" charset="0"/>
                <a:cs typeface="Trebuchet MS" charset="0"/>
              </a:rPr>
              <a:t>en Latinoamérica</a:t>
            </a:r>
          </a:p>
        </p:txBody>
      </p:sp>
      <p:pic>
        <p:nvPicPr>
          <p:cNvPr id="7" name="Imagen 6" descr="grafica Ventas UNIbco-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18" y="1126989"/>
            <a:ext cx="7940367" cy="2507116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 bwMode="auto">
          <a:xfrm>
            <a:off x="1009067" y="4914487"/>
            <a:ext cx="7004633" cy="88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ALGUNOS DATOS BÁSICOS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-952500" y="3632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75778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49263"/>
            <a:ext cx="453866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9" name="TextBox 4"/>
          <p:cNvSpPr txBox="1">
            <a:spLocks noChangeArrowheads="1"/>
          </p:cNvSpPr>
          <p:nvPr/>
        </p:nvSpPr>
        <p:spPr bwMode="auto">
          <a:xfrm>
            <a:off x="527050" y="2401888"/>
            <a:ext cx="53165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800" b="1">
                <a:latin typeface="Trebuchet MS" charset="0"/>
                <a:cs typeface="Trebuchet MS" charset="0"/>
              </a:rPr>
              <a:t>MÚLTIPLES</a:t>
            </a:r>
          </a:p>
          <a:p>
            <a:pPr eaLnBrk="1" hangingPunct="1"/>
            <a:r>
              <a:rPr lang="en-US" sz="4800" b="1">
                <a:latin typeface="Trebuchet MS" charset="0"/>
                <a:cs typeface="Trebuchet MS" charset="0"/>
              </a:rPr>
              <a:t>OPCIONES</a:t>
            </a:r>
          </a:p>
          <a:p>
            <a:pPr eaLnBrk="1" hangingPunct="1"/>
            <a:r>
              <a:rPr lang="en-US" sz="4800" b="1">
                <a:latin typeface="Trebuchet MS" charset="0"/>
                <a:cs typeface="Trebuchet MS" charset="0"/>
              </a:rPr>
              <a:t>DE FIGURACIÓN</a:t>
            </a:r>
          </a:p>
        </p:txBody>
      </p:sp>
      <p:pic>
        <p:nvPicPr>
          <p:cNvPr id="75780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675" y="1689100"/>
            <a:ext cx="3175000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/>
          <p:nvPr/>
        </p:nvSpPr>
        <p:spPr>
          <a:xfrm>
            <a:off x="0" y="5819775"/>
            <a:ext cx="9144000" cy="903288"/>
          </a:xfrm>
          <a:prstGeom prst="rect">
            <a:avLst/>
          </a:prstGeom>
          <a:gradFill flip="none" rotWithShape="1">
            <a:gsLst>
              <a:gs pos="0">
                <a:srgbClr val="FF8600"/>
              </a:gs>
              <a:gs pos="100000">
                <a:srgbClr val="FF8600"/>
              </a:gs>
            </a:gsLst>
            <a:lin ang="16200000" scaled="0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77826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49263"/>
            <a:ext cx="453866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7" name="TextBox 4"/>
          <p:cNvSpPr txBox="1">
            <a:spLocks noChangeArrowheads="1"/>
          </p:cNvSpPr>
          <p:nvPr/>
        </p:nvSpPr>
        <p:spPr bwMode="auto">
          <a:xfrm>
            <a:off x="2244725" y="5983288"/>
            <a:ext cx="5195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i="1">
                <a:latin typeface="Trebuchet MS" charset="0"/>
                <a:cs typeface="Trebuchet MS" charset="0"/>
              </a:rPr>
              <a:t>BANNERS EN HOME PAGE</a:t>
            </a:r>
          </a:p>
        </p:txBody>
      </p:sp>
      <p:pic>
        <p:nvPicPr>
          <p:cNvPr id="2" name="Imagen 1" descr="Media Kit 2015-01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5" b="11358"/>
          <a:stretch/>
        </p:blipFill>
        <p:spPr>
          <a:xfrm>
            <a:off x="2357435" y="1308100"/>
            <a:ext cx="4449766" cy="497620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/>
          <p:nvPr/>
        </p:nvSpPr>
        <p:spPr>
          <a:xfrm>
            <a:off x="0" y="5819775"/>
            <a:ext cx="9144000" cy="903288"/>
          </a:xfrm>
          <a:prstGeom prst="rect">
            <a:avLst/>
          </a:prstGeom>
          <a:solidFill>
            <a:srgbClr val="FF8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79874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49263"/>
            <a:ext cx="453866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5" name="TextBox 4"/>
          <p:cNvSpPr txBox="1">
            <a:spLocks noChangeArrowheads="1"/>
          </p:cNvSpPr>
          <p:nvPr/>
        </p:nvSpPr>
        <p:spPr bwMode="auto">
          <a:xfrm>
            <a:off x="817563" y="5983288"/>
            <a:ext cx="7683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i="1">
                <a:latin typeface="Trebuchet MS" charset="0"/>
                <a:cs typeface="Trebuchet MS" charset="0"/>
              </a:rPr>
              <a:t>BANNERS EN RESULTADO DE BÚSQUEDA</a:t>
            </a:r>
          </a:p>
        </p:txBody>
      </p:sp>
      <p:pic>
        <p:nvPicPr>
          <p:cNvPr id="2" name="Imagen 1" descr="Media Kit 2015-02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400" y="1525895"/>
            <a:ext cx="3390900" cy="4706772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/>
          <p:nvPr/>
        </p:nvSpPr>
        <p:spPr>
          <a:xfrm>
            <a:off x="0" y="1433495"/>
            <a:ext cx="9144000" cy="903288"/>
          </a:xfrm>
          <a:prstGeom prst="rect">
            <a:avLst/>
          </a:prstGeom>
          <a:solidFill>
            <a:srgbClr val="6DA642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1922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49263"/>
            <a:ext cx="453866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3" name="TextBox 4"/>
          <p:cNvSpPr txBox="1">
            <a:spLocks noChangeArrowheads="1"/>
          </p:cNvSpPr>
          <p:nvPr/>
        </p:nvSpPr>
        <p:spPr bwMode="auto">
          <a:xfrm>
            <a:off x="874713" y="1433495"/>
            <a:ext cx="72913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" sz="2800" i="1" dirty="0" smtClean="0">
                <a:latin typeface="Trebuchet MS" charset="0"/>
                <a:cs typeface="Trebuchet MS" charset="0"/>
              </a:rPr>
              <a:t>NUEVOS Packs </a:t>
            </a:r>
            <a:r>
              <a:rPr lang="es-ES" sz="2800" i="1" dirty="0">
                <a:latin typeface="Trebuchet MS" charset="0"/>
                <a:cs typeface="Trebuchet MS" charset="0"/>
              </a:rPr>
              <a:t>de figuración </a:t>
            </a:r>
          </a:p>
          <a:p>
            <a:pPr algn="ctr" eaLnBrk="1" hangingPunct="1"/>
            <a:r>
              <a:rPr lang="es-ES" sz="2800" i="1" dirty="0">
                <a:latin typeface="Trebuchet MS" charset="0"/>
                <a:cs typeface="Trebuchet MS" charset="0"/>
              </a:rPr>
              <a:t>p</a:t>
            </a:r>
            <a:r>
              <a:rPr lang="es-ES" sz="2800" i="1" dirty="0" smtClean="0">
                <a:latin typeface="Trebuchet MS" charset="0"/>
                <a:cs typeface="Trebuchet MS" charset="0"/>
              </a:rPr>
              <a:t>ara optimizar sus resultados</a:t>
            </a:r>
            <a:endParaRPr lang="es-ES" sz="2800" i="1" dirty="0">
              <a:latin typeface="Trebuchet MS" charset="0"/>
              <a:cs typeface="Trebuchet MS" charset="0"/>
            </a:endParaRPr>
          </a:p>
        </p:txBody>
      </p:sp>
      <p:pic>
        <p:nvPicPr>
          <p:cNvPr id="2" name="Imagen 1" descr="Media Kit 2015-04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248" y="2387601"/>
            <a:ext cx="3992565" cy="4470399"/>
          </a:xfrm>
          <a:prstGeom prst="rect">
            <a:avLst/>
          </a:prstGeom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5702300" y="3390901"/>
            <a:ext cx="312189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800" i="1" dirty="0" smtClean="0">
                <a:latin typeface="Trebuchet MS" charset="0"/>
                <a:cs typeface="Trebuchet MS" charset="0"/>
              </a:rPr>
              <a:t>• Todos los packs incluyen banners en </a:t>
            </a:r>
            <a:r>
              <a:rPr lang="es-ES" sz="1800" i="1" u="sng" dirty="0" smtClean="0">
                <a:latin typeface="Trebuchet MS" charset="0"/>
                <a:cs typeface="Trebuchet MS" charset="0"/>
              </a:rPr>
              <a:t>home page </a:t>
            </a:r>
            <a:r>
              <a:rPr lang="es-ES" sz="1800" i="1" dirty="0" smtClean="0">
                <a:latin typeface="Trebuchet MS" charset="0"/>
                <a:cs typeface="Trebuchet MS" charset="0"/>
              </a:rPr>
              <a:t>y </a:t>
            </a:r>
            <a:r>
              <a:rPr lang="es-ES" sz="1800" i="1" u="sng" dirty="0" smtClean="0">
                <a:latin typeface="Trebuchet MS" charset="0"/>
                <a:cs typeface="Trebuchet MS" charset="0"/>
              </a:rPr>
              <a:t>resultados de búsqueda</a:t>
            </a:r>
          </a:p>
          <a:p>
            <a:pPr eaLnBrk="1" hangingPunct="1"/>
            <a:endParaRPr lang="es-ES" sz="1800" i="1" dirty="0" smtClean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s-ES" sz="1800" i="1" dirty="0" smtClean="0">
                <a:latin typeface="Trebuchet MS" charset="0"/>
                <a:cs typeface="Trebuchet MS" charset="0"/>
              </a:rPr>
              <a:t>• Figuración asegurada  </a:t>
            </a:r>
          </a:p>
          <a:p>
            <a:pPr eaLnBrk="1" hangingPunct="1"/>
            <a:r>
              <a:rPr lang="es-ES" sz="1800" i="1" dirty="0" smtClean="0">
                <a:latin typeface="Trebuchet MS" charset="0"/>
                <a:cs typeface="Trebuchet MS" charset="0"/>
              </a:rPr>
              <a:t>en el </a:t>
            </a:r>
            <a:r>
              <a:rPr lang="es-ES" sz="1800" i="1" u="sng" dirty="0" smtClean="0">
                <a:latin typeface="Trebuchet MS" charset="0"/>
                <a:cs typeface="Trebuchet MS" charset="0"/>
              </a:rPr>
              <a:t>Test Vocacional</a:t>
            </a:r>
          </a:p>
          <a:p>
            <a:pPr eaLnBrk="1" hangingPunct="1"/>
            <a:endParaRPr lang="es-ES" sz="1800" i="1" dirty="0" smtClean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s-ES" sz="1800" i="1" dirty="0" smtClean="0">
                <a:latin typeface="Trebuchet MS" charset="0"/>
                <a:cs typeface="Trebuchet MS" charset="0"/>
              </a:rPr>
              <a:t>• Con apoyo en</a:t>
            </a:r>
            <a:r>
              <a:rPr lang="es-ES" sz="1800" i="1" u="sng" dirty="0" smtClean="0">
                <a:latin typeface="Trebuchet MS" charset="0"/>
                <a:cs typeface="Trebuchet MS" charset="0"/>
              </a:rPr>
              <a:t> Redes Sociales</a:t>
            </a:r>
            <a:endParaRPr lang="es-ES" sz="1800" i="1" u="sng" dirty="0">
              <a:latin typeface="Trebuchet MS" charset="0"/>
              <a:cs typeface="Trebuchet MS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/>
          <p:nvPr/>
        </p:nvSpPr>
        <p:spPr>
          <a:xfrm>
            <a:off x="0" y="1446194"/>
            <a:ext cx="9144000" cy="903288"/>
          </a:xfrm>
          <a:prstGeom prst="rect">
            <a:avLst/>
          </a:prstGeom>
          <a:solidFill>
            <a:srgbClr val="6DA642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1922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49263"/>
            <a:ext cx="453866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3" name="TextBox 4"/>
          <p:cNvSpPr txBox="1">
            <a:spLocks noChangeArrowheads="1"/>
          </p:cNvSpPr>
          <p:nvPr/>
        </p:nvSpPr>
        <p:spPr bwMode="auto">
          <a:xfrm>
            <a:off x="874713" y="1446194"/>
            <a:ext cx="72913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" sz="2800" i="1" dirty="0" smtClean="0">
                <a:latin typeface="Trebuchet MS" charset="0"/>
                <a:cs typeface="Trebuchet MS" charset="0"/>
              </a:rPr>
              <a:t>NUEVOS Packs de figuración:</a:t>
            </a:r>
          </a:p>
          <a:p>
            <a:pPr algn="ctr" eaLnBrk="1" hangingPunct="1"/>
            <a:r>
              <a:rPr lang="es-ES" sz="2800" i="1" dirty="0" smtClean="0">
                <a:latin typeface="Trebuchet MS" charset="0"/>
                <a:cs typeface="Trebuchet MS" charset="0"/>
              </a:rPr>
              <a:t>HOME EVENT</a:t>
            </a:r>
            <a:endParaRPr lang="en-US" sz="2800" i="1" dirty="0">
              <a:latin typeface="Trebuchet MS" charset="0"/>
              <a:cs typeface="Trebuchet MS" charset="0"/>
            </a:endParaRPr>
          </a:p>
        </p:txBody>
      </p:sp>
      <p:pic>
        <p:nvPicPr>
          <p:cNvPr id="3" name="Imagen 2" descr="Media Kit 2015-05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999" y="2641599"/>
            <a:ext cx="2941421" cy="3963769"/>
          </a:xfrm>
          <a:prstGeom prst="rect">
            <a:avLst/>
          </a:prstGeom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5524500" y="3382947"/>
            <a:ext cx="312189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800" i="1" dirty="0" smtClean="0">
                <a:latin typeface="Trebuchet MS" charset="0"/>
                <a:cs typeface="Trebuchet MS" charset="0"/>
              </a:rPr>
              <a:t>• Un Pre-Home con su mensaje para ser visto por todos los visitantes del sitio (comercializado por día)</a:t>
            </a:r>
            <a:endParaRPr lang="es-ES" sz="1800" i="1" u="sng" dirty="0">
              <a:latin typeface="Trebuchet MS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4019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/>
          <p:nvPr/>
        </p:nvSpPr>
        <p:spPr>
          <a:xfrm>
            <a:off x="0" y="1446194"/>
            <a:ext cx="9144000" cy="903288"/>
          </a:xfrm>
          <a:prstGeom prst="rect">
            <a:avLst/>
          </a:prstGeom>
          <a:solidFill>
            <a:srgbClr val="6DA642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1922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49263"/>
            <a:ext cx="453866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3" name="TextBox 4"/>
          <p:cNvSpPr txBox="1">
            <a:spLocks noChangeArrowheads="1"/>
          </p:cNvSpPr>
          <p:nvPr/>
        </p:nvSpPr>
        <p:spPr bwMode="auto">
          <a:xfrm>
            <a:off x="874713" y="1446194"/>
            <a:ext cx="72913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" sz="2800" i="1" dirty="0">
                <a:latin typeface="Trebuchet MS" charset="0"/>
                <a:cs typeface="Trebuchet MS" charset="0"/>
              </a:rPr>
              <a:t>NUEVOS Packs de figuración:</a:t>
            </a:r>
          </a:p>
          <a:p>
            <a:pPr algn="ctr" eaLnBrk="1" hangingPunct="1"/>
            <a:r>
              <a:rPr lang="es-ES" sz="2800" i="1" dirty="0" smtClean="0">
                <a:latin typeface="Trebuchet MS" charset="0"/>
                <a:cs typeface="Trebuchet MS" charset="0"/>
              </a:rPr>
              <a:t>PACK CARRERA</a:t>
            </a:r>
            <a:endParaRPr lang="en-US" sz="2800" i="1" dirty="0">
              <a:latin typeface="Trebuchet MS" charset="0"/>
              <a:cs typeface="Trebuchet MS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5524500" y="3344865"/>
            <a:ext cx="312189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800" i="1" dirty="0" smtClean="0">
                <a:latin typeface="Trebuchet MS" charset="0"/>
                <a:cs typeface="Trebuchet MS" charset="0"/>
              </a:rPr>
              <a:t>• Con auspicio exclusivo </a:t>
            </a:r>
          </a:p>
          <a:p>
            <a:pPr eaLnBrk="1" hangingPunct="1"/>
            <a:r>
              <a:rPr lang="es-ES" sz="1800" i="1" dirty="0" smtClean="0">
                <a:latin typeface="Trebuchet MS" charset="0"/>
                <a:cs typeface="Trebuchet MS" charset="0"/>
              </a:rPr>
              <a:t>de una carrera </a:t>
            </a:r>
          </a:p>
          <a:p>
            <a:pPr eaLnBrk="1" hangingPunct="1"/>
            <a:r>
              <a:rPr lang="es-ES" sz="1800" i="1" dirty="0" smtClean="0">
                <a:latin typeface="Trebuchet MS" charset="0"/>
                <a:cs typeface="Trebuchet MS" charset="0"/>
              </a:rPr>
              <a:t>para su institución</a:t>
            </a:r>
            <a:endParaRPr lang="es-ES" sz="1800" i="1" u="sng" dirty="0">
              <a:latin typeface="Trebuchet MS" charset="0"/>
              <a:cs typeface="Trebuchet MS" charset="0"/>
            </a:endParaRPr>
          </a:p>
        </p:txBody>
      </p:sp>
      <p:pic>
        <p:nvPicPr>
          <p:cNvPr id="2" name="Imagen 1" descr="Media Kit 2015-03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900" y="2565400"/>
            <a:ext cx="3006319" cy="398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30761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goldfish-jump-succes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49263"/>
            <a:ext cx="2432868" cy="45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347663" y="912527"/>
            <a:ext cx="3344413" cy="209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60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casos</a:t>
            </a:r>
            <a:endParaRPr lang="en-US" sz="6000" dirty="0" smtClean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60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de </a:t>
            </a:r>
            <a:r>
              <a:rPr lang="en-US" sz="60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éxito</a:t>
            </a:r>
            <a:endParaRPr lang="en-US" sz="6000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57843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graficosQVE-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43" cy="6858000"/>
          </a:xfrm>
          <a:prstGeom prst="rect">
            <a:avLst/>
          </a:prstGeom>
        </p:spPr>
      </p:pic>
      <p:pic>
        <p:nvPicPr>
          <p:cNvPr id="3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221208"/>
            <a:ext cx="2432868" cy="45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4621445" y="189875"/>
            <a:ext cx="3344413" cy="616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casos</a:t>
            </a:r>
            <a:r>
              <a:rPr lang="en-US" sz="2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de </a:t>
            </a:r>
            <a:r>
              <a:rPr lang="en-US" sz="24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éxito</a:t>
            </a:r>
            <a:endParaRPr lang="en-US" sz="2400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85499241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graficosQVE-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43" cy="6858000"/>
          </a:xfrm>
          <a:prstGeom prst="rect">
            <a:avLst/>
          </a:prstGeom>
        </p:spPr>
      </p:pic>
      <p:pic>
        <p:nvPicPr>
          <p:cNvPr id="3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221208"/>
            <a:ext cx="2432868" cy="45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4621445" y="189875"/>
            <a:ext cx="3344413" cy="616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casos</a:t>
            </a:r>
            <a:r>
              <a:rPr lang="en-US" sz="2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de </a:t>
            </a:r>
            <a:r>
              <a:rPr lang="en-US" sz="24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éxito</a:t>
            </a:r>
            <a:endParaRPr lang="en-US" sz="2400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420107229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graficosQVE-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43" cy="6858000"/>
          </a:xfrm>
          <a:prstGeom prst="rect">
            <a:avLst/>
          </a:prstGeom>
        </p:spPr>
      </p:pic>
      <p:pic>
        <p:nvPicPr>
          <p:cNvPr id="3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221208"/>
            <a:ext cx="2432868" cy="45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4621445" y="189875"/>
            <a:ext cx="3344413" cy="616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casos</a:t>
            </a:r>
            <a:r>
              <a:rPr lang="en-US" sz="2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de </a:t>
            </a:r>
            <a:r>
              <a:rPr lang="en-US" sz="24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éxito</a:t>
            </a:r>
            <a:endParaRPr lang="en-US" sz="2400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40515084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819775"/>
            <a:ext cx="9144000" cy="903288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76225" y="5992813"/>
            <a:ext cx="848995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2800" dirty="0">
                <a:latin typeface="Trebuchet MS"/>
                <a:ea typeface="+mn-ea"/>
                <a:cs typeface="Trebuchet MS"/>
              </a:rPr>
              <a:t>En 5 días, llegue a </a:t>
            </a:r>
            <a:r>
              <a:rPr lang="en-US" sz="2800" dirty="0" err="1" smtClean="0">
                <a:latin typeface="Trebuchet MS"/>
                <a:ea typeface="+mn-ea"/>
                <a:cs typeface="Trebuchet MS"/>
              </a:rPr>
              <a:t>casi</a:t>
            </a:r>
            <a:r>
              <a:rPr lang="en-US" sz="2800" dirty="0" smtClean="0">
                <a:latin typeface="Trebuchet MS"/>
                <a:ea typeface="+mn-ea"/>
                <a:cs typeface="Trebuchet MS"/>
              </a:rPr>
              <a:t> </a:t>
            </a:r>
            <a:r>
              <a:rPr lang="en-US" sz="2800" b="1" dirty="0" smtClean="0">
                <a:latin typeface="Trebuchet MS"/>
                <a:ea typeface="+mn-ea"/>
                <a:cs typeface="Trebuchet MS"/>
              </a:rPr>
              <a:t>90.000 </a:t>
            </a:r>
            <a:r>
              <a:rPr lang="en-US" sz="2800" b="1" dirty="0">
                <a:latin typeface="Trebuchet MS"/>
                <a:ea typeface="+mn-ea"/>
                <a:cs typeface="Trebuchet MS"/>
              </a:rPr>
              <a:t>futuros alumnos</a:t>
            </a:r>
          </a:p>
        </p:txBody>
      </p:sp>
      <p:pic>
        <p:nvPicPr>
          <p:cNvPr id="2" name="Imagen 1" descr="IMG_9198_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2415"/>
            <a:ext cx="9144000" cy="609219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antallas_exito-0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8931" cy="6858000"/>
          </a:xfrm>
          <a:prstGeom prst="rect">
            <a:avLst/>
          </a:prstGeom>
        </p:spPr>
      </p:pic>
      <p:pic>
        <p:nvPicPr>
          <p:cNvPr id="3" name="Picture 17" descr="qvelogo-1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221208"/>
            <a:ext cx="2432868" cy="45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4" descr="feb2015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744" y="1350018"/>
            <a:ext cx="5494745" cy="4121059"/>
          </a:xfrm>
          <a:prstGeom prst="rect">
            <a:avLst/>
          </a:prstGeom>
        </p:spPr>
      </p:pic>
      <p:grpSp>
        <p:nvGrpSpPr>
          <p:cNvPr id="16" name="Agrupar 15"/>
          <p:cNvGrpSpPr/>
          <p:nvPr/>
        </p:nvGrpSpPr>
        <p:grpSpPr>
          <a:xfrm>
            <a:off x="2986497" y="2140702"/>
            <a:ext cx="3930503" cy="2956141"/>
            <a:chOff x="2986497" y="2140702"/>
            <a:chExt cx="3930503" cy="2956141"/>
          </a:xfrm>
        </p:grpSpPr>
        <p:sp>
          <p:nvSpPr>
            <p:cNvPr id="6" name="Elipse 5"/>
            <p:cNvSpPr/>
            <p:nvPr/>
          </p:nvSpPr>
          <p:spPr>
            <a:xfrm>
              <a:off x="2986497" y="4444723"/>
              <a:ext cx="1201464" cy="652120"/>
            </a:xfrm>
            <a:prstGeom prst="ellipse">
              <a:avLst/>
            </a:prstGeom>
            <a:noFill/>
            <a:ln w="38100" cmpd="sng">
              <a:solidFill>
                <a:srgbClr val="00007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Rectángulo 7"/>
            <p:cNvSpPr/>
            <p:nvPr/>
          </p:nvSpPr>
          <p:spPr>
            <a:xfrm>
              <a:off x="4587117" y="2140702"/>
              <a:ext cx="2329883" cy="1394485"/>
            </a:xfrm>
            <a:prstGeom prst="rect">
              <a:avLst/>
            </a:prstGeom>
            <a:solidFill>
              <a:srgbClr val="00007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4660163" y="2253894"/>
              <a:ext cx="2168883" cy="1156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3600" dirty="0" smtClean="0">
                  <a:latin typeface="Trebuchet MS"/>
                  <a:cs typeface="Trebuchet MS"/>
                </a:rPr>
                <a:t>+200.000</a:t>
              </a:r>
            </a:p>
            <a:p>
              <a:pPr>
                <a:lnSpc>
                  <a:spcPts val="1800"/>
                </a:lnSpc>
                <a:spcBef>
                  <a:spcPts val="0"/>
                </a:spcBef>
                <a:spcAft>
                  <a:spcPts val="300"/>
                </a:spcAft>
              </a:pPr>
              <a:r>
                <a:rPr lang="es-ES" sz="2000" dirty="0" smtClean="0">
                  <a:latin typeface="Trebuchet MS"/>
                  <a:cs typeface="Trebuchet MS"/>
                </a:rPr>
                <a:t>visitas mensuales</a:t>
              </a:r>
            </a:p>
            <a:p>
              <a:r>
                <a:rPr lang="es-ES" sz="1400" dirty="0" smtClean="0">
                  <a:latin typeface="Trebuchet MS"/>
                  <a:cs typeface="Trebuchet MS"/>
                </a:rPr>
                <a:t>1/2/2015 al 28/2/2015</a:t>
              </a:r>
              <a:endParaRPr lang="es-ES" sz="1400" dirty="0">
                <a:latin typeface="Trebuchet MS"/>
                <a:cs typeface="Trebuchet MS"/>
              </a:endParaRPr>
            </a:p>
          </p:txBody>
        </p:sp>
        <p:cxnSp>
          <p:nvCxnSpPr>
            <p:cNvPr id="10" name="Conector recto 9"/>
            <p:cNvCxnSpPr/>
            <p:nvPr/>
          </p:nvCxnSpPr>
          <p:spPr>
            <a:xfrm flipV="1">
              <a:off x="3854450" y="3479800"/>
              <a:ext cx="1191699" cy="1016000"/>
            </a:xfrm>
            <a:prstGeom prst="line">
              <a:avLst/>
            </a:prstGeom>
            <a:ln w="19050" cmpd="sng">
              <a:solidFill>
                <a:srgbClr val="00007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Imagen 13" descr="feb2015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633" y="1358900"/>
            <a:ext cx="5510968" cy="4127130"/>
          </a:xfrm>
          <a:prstGeom prst="rect">
            <a:avLst/>
          </a:prstGeom>
        </p:spPr>
      </p:pic>
      <p:grpSp>
        <p:nvGrpSpPr>
          <p:cNvPr id="17" name="Agrupar 16"/>
          <p:cNvGrpSpPr/>
          <p:nvPr/>
        </p:nvGrpSpPr>
        <p:grpSpPr>
          <a:xfrm>
            <a:off x="3854450" y="1971130"/>
            <a:ext cx="4842934" cy="2032002"/>
            <a:chOff x="5812804" y="2140702"/>
            <a:chExt cx="4842934" cy="2032002"/>
          </a:xfrm>
        </p:grpSpPr>
        <p:cxnSp>
          <p:nvCxnSpPr>
            <p:cNvPr id="20" name="Conector recto 19"/>
            <p:cNvCxnSpPr/>
            <p:nvPr/>
          </p:nvCxnSpPr>
          <p:spPr>
            <a:xfrm flipH="1">
              <a:off x="7461687" y="3495369"/>
              <a:ext cx="355600" cy="677335"/>
            </a:xfrm>
            <a:prstGeom prst="line">
              <a:avLst/>
            </a:prstGeom>
            <a:ln w="19050" cmpd="sng">
              <a:solidFill>
                <a:srgbClr val="00007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Agrupar 11"/>
            <p:cNvGrpSpPr/>
            <p:nvPr/>
          </p:nvGrpSpPr>
          <p:grpSpPr>
            <a:xfrm>
              <a:off x="5812804" y="2140702"/>
              <a:ext cx="4842934" cy="1354667"/>
              <a:chOff x="4187961" y="1727198"/>
              <a:chExt cx="4842934" cy="1354667"/>
            </a:xfrm>
          </p:grpSpPr>
          <p:pic>
            <p:nvPicPr>
              <p:cNvPr id="18" name="Imagen 17" descr="2014-08-07b.png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426" t="50558" r="5615" b="32301"/>
              <a:stretch/>
            </p:blipFill>
            <p:spPr>
              <a:xfrm>
                <a:off x="4187961" y="1727198"/>
                <a:ext cx="4842934" cy="1354667"/>
              </a:xfrm>
              <a:prstGeom prst="rect">
                <a:avLst/>
              </a:prstGeom>
              <a:ln w="38100" cmpd="sng">
                <a:solidFill>
                  <a:srgbClr val="000073"/>
                </a:solidFill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1" name="Imagen 10" descr="feb2015c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87961" y="1765298"/>
                <a:ext cx="4842934" cy="1255910"/>
              </a:xfrm>
              <a:prstGeom prst="rect">
                <a:avLst/>
              </a:prstGeom>
            </p:spPr>
          </p:pic>
        </p:grpSp>
        <p:pic>
          <p:nvPicPr>
            <p:cNvPr id="15" name="Imagen 14" descr="feb2015f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4700" y="2208420"/>
              <a:ext cx="4737538" cy="12105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11358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uccess_pulgare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8" r="6710" b="9578"/>
          <a:stretch/>
        </p:blipFill>
        <p:spPr>
          <a:xfrm>
            <a:off x="-1" y="-8923"/>
            <a:ext cx="9144001" cy="6866923"/>
          </a:xfrm>
          <a:prstGeom prst="rect">
            <a:avLst/>
          </a:prstGeom>
        </p:spPr>
      </p:pic>
      <p:pic>
        <p:nvPicPr>
          <p:cNvPr id="4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00" y="530082"/>
            <a:ext cx="3452934" cy="64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grafica Ventas UNIbco-0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241300"/>
            <a:ext cx="3776543" cy="119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88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Imagen 4" descr="LOGO_QVE-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3524481"/>
            <a:ext cx="5676900" cy="1280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0638" y="2574439"/>
            <a:ext cx="6428634" cy="1073149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4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El </a:t>
            </a:r>
            <a:r>
              <a:rPr lang="en-US" sz="48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MIX </a:t>
            </a:r>
            <a:r>
              <a:rPr lang="en-US" sz="44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más efectivo</a:t>
            </a:r>
            <a:endParaRPr lang="en-US" sz="4400" b="1" dirty="0">
              <a:solidFill>
                <a:schemeClr val="bg1"/>
              </a:solidFill>
              <a:latin typeface="Trebuchet MS"/>
              <a:ea typeface="+mn-ea"/>
              <a:cs typeface="Trebuchet MS"/>
            </a:endParaRPr>
          </a:p>
        </p:txBody>
      </p:sp>
      <p:sp>
        <p:nvSpPr>
          <p:cNvPr id="14346" name="CuadroTexto 1"/>
          <p:cNvSpPr txBox="1">
            <a:spLocks noChangeArrowheads="1"/>
          </p:cNvSpPr>
          <p:nvPr/>
        </p:nvSpPr>
        <p:spPr bwMode="auto">
          <a:xfrm>
            <a:off x="1223963" y="3324422"/>
            <a:ext cx="72586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para</a:t>
            </a:r>
            <a:r>
              <a:rPr lang="en-US" sz="3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llegar</a:t>
            </a:r>
            <a:r>
              <a:rPr lang="en-US" sz="3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a </a:t>
            </a:r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su</a:t>
            </a:r>
            <a:r>
              <a:rPr lang="en-US" sz="3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público</a:t>
            </a:r>
            <a:r>
              <a:rPr lang="en-US" sz="3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específico</a:t>
            </a:r>
            <a:endParaRPr lang="es-ES" sz="3600" dirty="0">
              <a:solidFill>
                <a:schemeClr val="bg1"/>
              </a:solidFill>
            </a:endParaRPr>
          </a:p>
        </p:txBody>
      </p:sp>
      <p:sp>
        <p:nvSpPr>
          <p:cNvPr id="14347" name="TextBox 4"/>
          <p:cNvSpPr txBox="1">
            <a:spLocks noChangeArrowheads="1"/>
          </p:cNvSpPr>
          <p:nvPr/>
        </p:nvSpPr>
        <p:spPr bwMode="auto">
          <a:xfrm>
            <a:off x="2676525" y="4669069"/>
            <a:ext cx="6083300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700" b="1" i="1" dirty="0">
                <a:latin typeface="Trebuchet MS" charset="0"/>
                <a:cs typeface="Trebuchet MS" charset="0"/>
              </a:rPr>
              <a:t>La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herramienta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más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efectiva</a:t>
            </a:r>
            <a:endParaRPr lang="en-US" sz="1700" b="1" i="1" dirty="0">
              <a:latin typeface="Trebuchet MS" charset="0"/>
              <a:cs typeface="Trebuchet MS" charset="0"/>
            </a:endParaRPr>
          </a:p>
          <a:p>
            <a:pPr algn="ctr" eaLnBrk="1" hangingPunct="1"/>
            <a:r>
              <a:rPr lang="en-US" sz="1700" b="1" i="1" dirty="0" err="1">
                <a:latin typeface="Trebuchet MS" charset="0"/>
                <a:cs typeface="Trebuchet MS" charset="0"/>
              </a:rPr>
              <a:t>para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multiplicar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sus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consultas</a:t>
            </a:r>
            <a:r>
              <a:rPr lang="en-US" sz="1700" b="1" i="1" dirty="0">
                <a:latin typeface="Trebuchet MS" charset="0"/>
                <a:cs typeface="Trebuchet MS" charset="0"/>
              </a:rPr>
              <a:t> online</a:t>
            </a:r>
          </a:p>
        </p:txBody>
      </p:sp>
      <p:sp>
        <p:nvSpPr>
          <p:cNvPr id="14348" name="CuadroTexto 3"/>
          <p:cNvSpPr txBox="1">
            <a:spLocks noChangeArrowheads="1"/>
          </p:cNvSpPr>
          <p:nvPr/>
        </p:nvSpPr>
        <p:spPr bwMode="auto">
          <a:xfrm>
            <a:off x="1219200" y="2783119"/>
            <a:ext cx="4059238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" sz="1700" b="1" i="1" dirty="0">
                <a:latin typeface="Trebuchet MS" charset="0"/>
                <a:cs typeface="Trebuchet MS" charset="0"/>
              </a:rPr>
              <a:t>El evento más importante 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de </a:t>
            </a:r>
            <a:r>
              <a:rPr lang="es-ES" sz="1700" b="1" i="1" dirty="0">
                <a:latin typeface="Trebuchet MS" charset="0"/>
                <a:cs typeface="Trebuchet MS" charset="0"/>
              </a:rPr>
              <a:t>la</a:t>
            </a:r>
          </a:p>
          <a:p>
            <a:pPr algn="ctr" eaLnBrk="1" hangingPunct="1"/>
            <a:r>
              <a:rPr lang="es-ES" sz="1700" b="1" i="1" dirty="0">
                <a:latin typeface="Trebuchet MS" charset="0"/>
                <a:cs typeface="Trebuchet MS" charset="0"/>
              </a:rPr>
              <a:t>E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ducación </a:t>
            </a:r>
            <a:r>
              <a:rPr lang="es-ES" sz="1700" b="1" i="1" dirty="0">
                <a:latin typeface="Trebuchet MS" charset="0"/>
                <a:cs typeface="Trebuchet MS" charset="0"/>
              </a:rPr>
              <a:t>S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uperior </a:t>
            </a:r>
            <a:r>
              <a:rPr lang="es-ES" sz="1700" b="1" i="1" dirty="0">
                <a:latin typeface="Trebuchet MS" charset="0"/>
                <a:cs typeface="Trebuchet MS" charset="0"/>
              </a:rPr>
              <a:t>en Latinoamérica</a:t>
            </a:r>
          </a:p>
        </p:txBody>
      </p:sp>
      <p:pic>
        <p:nvPicPr>
          <p:cNvPr id="11" name="Imagen 10" descr="grafica Ventas UNIbco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90" y="1123186"/>
            <a:ext cx="5622610" cy="177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919235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00" tmFilter="0, 0; .2, .5; .8, .5; 1, 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50" autoRev="1" fill="hold"/>
                                        <p:tgtEl>
                                          <p:spTgt spid="143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00" tmFilter="0, 0; .2, .5; .8, .5; 1, 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50" autoRev="1" fill="hold"/>
                                        <p:tgtEl>
                                          <p:spTgt spid="14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600"/>
                            </p:stCondLst>
                            <p:childTnLst>
                              <p:par>
                                <p:cTn id="31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8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8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800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800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400"/>
                            </p:stCondLst>
                            <p:childTnLst>
                              <p:par>
                                <p:cTn id="4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8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8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80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80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1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300"/>
                            </p:stCondLst>
                            <p:childTnLst>
                              <p:par>
                                <p:cTn id="60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700"/>
                            </p:stCondLst>
                            <p:childTnLst>
                              <p:par>
                                <p:cTn id="63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4" dur="indefinite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4346" grpId="0" build="allAtOnce"/>
      <p:bldP spid="14347" grpId="0"/>
      <p:bldP spid="14347" grpId="1"/>
      <p:bldP spid="14347" grpId="2"/>
      <p:bldP spid="14348" grpId="0"/>
      <p:bldP spid="14348" grpId="1"/>
      <p:bldP spid="14348" grpId="2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Imagen 4" descr="LOGO_QVE-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762481"/>
            <a:ext cx="5676900" cy="1280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7" name="TextBox 4"/>
          <p:cNvSpPr txBox="1">
            <a:spLocks noChangeArrowheads="1"/>
          </p:cNvSpPr>
          <p:nvPr/>
        </p:nvSpPr>
        <p:spPr bwMode="auto">
          <a:xfrm>
            <a:off x="2676525" y="3907069"/>
            <a:ext cx="6083300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700" b="1" i="1" dirty="0">
                <a:latin typeface="Trebuchet MS" charset="0"/>
                <a:cs typeface="Trebuchet MS" charset="0"/>
              </a:rPr>
              <a:t>La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herramienta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más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efectiva</a:t>
            </a:r>
            <a:endParaRPr lang="en-US" sz="1700" b="1" i="1" dirty="0">
              <a:latin typeface="Trebuchet MS" charset="0"/>
              <a:cs typeface="Trebuchet MS" charset="0"/>
            </a:endParaRPr>
          </a:p>
          <a:p>
            <a:pPr algn="ctr" eaLnBrk="1" hangingPunct="1"/>
            <a:r>
              <a:rPr lang="en-US" sz="1700" b="1" i="1" dirty="0" err="1">
                <a:latin typeface="Trebuchet MS" charset="0"/>
                <a:cs typeface="Trebuchet MS" charset="0"/>
              </a:rPr>
              <a:t>para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multiplicar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sus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consultas</a:t>
            </a:r>
            <a:r>
              <a:rPr lang="en-US" sz="1700" b="1" i="1" dirty="0">
                <a:latin typeface="Trebuchet MS" charset="0"/>
                <a:cs typeface="Trebuchet MS" charset="0"/>
              </a:rPr>
              <a:t> online</a:t>
            </a:r>
          </a:p>
        </p:txBody>
      </p:sp>
      <p:sp>
        <p:nvSpPr>
          <p:cNvPr id="14348" name="CuadroTexto 3"/>
          <p:cNvSpPr txBox="1">
            <a:spLocks noChangeArrowheads="1"/>
          </p:cNvSpPr>
          <p:nvPr/>
        </p:nvSpPr>
        <p:spPr bwMode="auto">
          <a:xfrm>
            <a:off x="1219200" y="2021119"/>
            <a:ext cx="4059238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" sz="1700" b="1" i="1" dirty="0">
                <a:latin typeface="Trebuchet MS" charset="0"/>
                <a:cs typeface="Trebuchet MS" charset="0"/>
              </a:rPr>
              <a:t>El evento más importante 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de </a:t>
            </a:r>
            <a:r>
              <a:rPr lang="es-ES" sz="1700" b="1" i="1" dirty="0">
                <a:latin typeface="Trebuchet MS" charset="0"/>
                <a:cs typeface="Trebuchet MS" charset="0"/>
              </a:rPr>
              <a:t>la</a:t>
            </a:r>
          </a:p>
          <a:p>
            <a:pPr algn="ctr" eaLnBrk="1" hangingPunct="1"/>
            <a:r>
              <a:rPr lang="es-ES" sz="1700" b="1" i="1" dirty="0">
                <a:latin typeface="Trebuchet MS" charset="0"/>
                <a:cs typeface="Trebuchet MS" charset="0"/>
              </a:rPr>
              <a:t>E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ducación </a:t>
            </a:r>
            <a:r>
              <a:rPr lang="es-ES" sz="1700" b="1" i="1" dirty="0">
                <a:latin typeface="Trebuchet MS" charset="0"/>
                <a:cs typeface="Trebuchet MS" charset="0"/>
              </a:rPr>
              <a:t>S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uperior </a:t>
            </a:r>
            <a:r>
              <a:rPr lang="es-ES" sz="1700" b="1" i="1" dirty="0">
                <a:latin typeface="Trebuchet MS" charset="0"/>
                <a:cs typeface="Trebuchet MS" charset="0"/>
              </a:rPr>
              <a:t>en Latinoamérica</a:t>
            </a:r>
          </a:p>
        </p:txBody>
      </p:sp>
      <p:pic>
        <p:nvPicPr>
          <p:cNvPr id="11" name="Imagen 10" descr="grafica Ventas UNIbco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90" y="361186"/>
            <a:ext cx="5622610" cy="1775300"/>
          </a:xfrm>
          <a:prstGeom prst="rect">
            <a:avLst/>
          </a:prstGeom>
        </p:spPr>
      </p:pic>
      <p:sp>
        <p:nvSpPr>
          <p:cNvPr id="9" name="Rectangle 10"/>
          <p:cNvSpPr/>
          <p:nvPr/>
        </p:nvSpPr>
        <p:spPr>
          <a:xfrm>
            <a:off x="-19050" y="5297487"/>
            <a:ext cx="9163050" cy="90488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647700" y="5622731"/>
            <a:ext cx="7527925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sz="2000" b="1" dirty="0" err="1" smtClean="0">
                <a:solidFill>
                  <a:srgbClr val="000000"/>
                </a:solidFill>
                <a:latin typeface="Trebuchet MS" charset="0"/>
                <a:cs typeface="Trebuchet MS" charset="0"/>
              </a:rPr>
              <a:t>info</a:t>
            </a:r>
            <a:r>
              <a:rPr lang="en-US" sz="2000" b="1" dirty="0" err="1">
                <a:solidFill>
                  <a:srgbClr val="000000"/>
                </a:solidFill>
                <a:latin typeface="Trebuchet MS" charset="0"/>
                <a:cs typeface="Trebuchet MS" charset="0"/>
              </a:rPr>
              <a:t>@expouniversidad.com.ar</a:t>
            </a:r>
            <a:r>
              <a:rPr lang="en-US" sz="2000" b="1" dirty="0">
                <a:solidFill>
                  <a:srgbClr val="000000"/>
                </a:solidFill>
                <a:latin typeface="Trebuchet MS" charset="0"/>
                <a:cs typeface="Trebuchet MS" charset="0"/>
              </a:rPr>
              <a:t> · (+</a:t>
            </a:r>
            <a:r>
              <a:rPr lang="en-US" sz="2000" b="1" dirty="0" smtClean="0">
                <a:solidFill>
                  <a:srgbClr val="000000"/>
                </a:solidFill>
                <a:latin typeface="Trebuchet MS" charset="0"/>
                <a:cs typeface="Trebuchet MS" charset="0"/>
              </a:rPr>
              <a:t>54 11</a:t>
            </a:r>
            <a:r>
              <a:rPr lang="en-US" sz="2000" b="1" dirty="0">
                <a:solidFill>
                  <a:srgbClr val="000000"/>
                </a:solidFill>
                <a:latin typeface="Trebuchet MS" charset="0"/>
                <a:cs typeface="Trebuchet MS" charset="0"/>
              </a:rPr>
              <a:t>) 4878-3628</a:t>
            </a:r>
            <a:endParaRPr lang="en-US" sz="2000" dirty="0">
              <a:solidFill>
                <a:srgbClr val="000000"/>
              </a:solidFill>
              <a:latin typeface="Trebuchet MS" charset="0"/>
              <a:cs typeface="Trebuchet MS" charset="0"/>
            </a:endParaRPr>
          </a:p>
        </p:txBody>
      </p:sp>
      <p:sp>
        <p:nvSpPr>
          <p:cNvPr id="12" name="CuadroTexto 1"/>
          <p:cNvSpPr txBox="1">
            <a:spLocks noChangeArrowheads="1"/>
          </p:cNvSpPr>
          <p:nvPr/>
        </p:nvSpPr>
        <p:spPr bwMode="auto">
          <a:xfrm>
            <a:off x="2311400" y="5345114"/>
            <a:ext cx="4591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s-ES" b="1" i="1" dirty="0" err="1">
                <a:solidFill>
                  <a:srgbClr val="000000"/>
                </a:solidFill>
                <a:latin typeface="Trebuchet MS" charset="0"/>
                <a:cs typeface="Trebuchet MS" charset="0"/>
              </a:rPr>
              <a:t>www.expouniversidad.com.ar</a:t>
            </a:r>
            <a:endParaRPr lang="es-ES" b="1" i="1" dirty="0">
              <a:solidFill>
                <a:srgbClr val="000000"/>
              </a:solidFill>
              <a:latin typeface="Trebuchet MS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57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mph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 override="childStyle">
                                        <p:cTn id="1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 override="childStyle"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0" grpId="1"/>
      <p:bldP spid="12" grpId="0"/>
      <p:bldP spid="12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Box 11"/>
          <p:cNvSpPr txBox="1">
            <a:spLocks noChangeArrowheads="1"/>
          </p:cNvSpPr>
          <p:nvPr/>
        </p:nvSpPr>
        <p:spPr bwMode="auto">
          <a:xfrm>
            <a:off x="2540000" y="4884738"/>
            <a:ext cx="4140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b="1" i="1" dirty="0" err="1" smtClean="0">
                <a:solidFill>
                  <a:schemeClr val="tx1">
                    <a:lumMod val="50000"/>
                  </a:schemeClr>
                </a:solidFill>
                <a:latin typeface="Trebuchet MS" charset="0"/>
                <a:cs typeface="Trebuchet MS" charset="0"/>
              </a:rPr>
              <a:t>www.focusmedia.com.ar</a:t>
            </a:r>
            <a:endParaRPr lang="en-US" b="1" i="1" dirty="0" smtClean="0">
              <a:solidFill>
                <a:schemeClr val="tx1">
                  <a:lumMod val="50000"/>
                </a:schemeClr>
              </a:solidFill>
              <a:latin typeface="Trebuchet MS" charset="0"/>
              <a:cs typeface="Trebuchet MS" charset="0"/>
            </a:endParaRPr>
          </a:p>
        </p:txBody>
      </p:sp>
      <p:pic>
        <p:nvPicPr>
          <p:cNvPr id="2" name="Imagen 1" descr="logoFocus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735" y="1394104"/>
            <a:ext cx="4642065" cy="320329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79375" y="652463"/>
            <a:ext cx="9294813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000" b="1" dirty="0" smtClean="0">
                <a:latin typeface="Trebuchet MS"/>
                <a:ea typeface="+mn-ea"/>
                <a:cs typeface="Trebuchet MS"/>
              </a:rPr>
              <a:t>20 </a:t>
            </a:r>
            <a:r>
              <a:rPr lang="en-US" sz="4000" b="1" dirty="0">
                <a:latin typeface="Trebuchet MS"/>
                <a:ea typeface="+mn-ea"/>
                <a:cs typeface="Trebuchet MS"/>
              </a:rPr>
              <a:t>AÑOS DE ÉXITO EN ARGENTINA</a:t>
            </a:r>
          </a:p>
        </p:txBody>
      </p:sp>
      <p:sp>
        <p:nvSpPr>
          <p:cNvPr id="7" name="Rectangle 6"/>
          <p:cNvSpPr/>
          <p:nvPr/>
        </p:nvSpPr>
        <p:spPr>
          <a:xfrm>
            <a:off x="6427788" y="2679700"/>
            <a:ext cx="2716212" cy="391160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413" name="TextBox 7"/>
          <p:cNvSpPr txBox="1">
            <a:spLocks noChangeArrowheads="1"/>
          </p:cNvSpPr>
          <p:nvPr/>
        </p:nvSpPr>
        <p:spPr bwMode="auto">
          <a:xfrm>
            <a:off x="6548438" y="2816225"/>
            <a:ext cx="2984500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b="1" dirty="0" smtClean="0">
                <a:latin typeface="Trebuchet MS" charset="0"/>
                <a:cs typeface="Trebuchet MS" charset="0"/>
              </a:rPr>
              <a:t>88.600</a:t>
            </a:r>
            <a:endParaRPr lang="en-US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dirty="0" err="1">
                <a:latin typeface="Trebuchet MS" charset="0"/>
                <a:cs typeface="Trebuchet MS" charset="0"/>
              </a:rPr>
              <a:t>visitantes</a:t>
            </a:r>
            <a:r>
              <a:rPr lang="en-US" sz="1800" dirty="0">
                <a:latin typeface="Trebuchet MS" charset="0"/>
                <a:cs typeface="Trebuchet MS" charset="0"/>
              </a:rPr>
              <a:t> (</a:t>
            </a:r>
            <a:r>
              <a:rPr lang="en-US" sz="1800" dirty="0" smtClean="0">
                <a:latin typeface="Trebuchet MS" charset="0"/>
                <a:cs typeface="Trebuchet MS" charset="0"/>
              </a:rPr>
              <a:t>2014)</a:t>
            </a:r>
            <a:endParaRPr lang="en-US" sz="1800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b="1" dirty="0" smtClean="0">
                <a:latin typeface="Trebuchet MS" charset="0"/>
                <a:cs typeface="Trebuchet MS" charset="0"/>
              </a:rPr>
              <a:t>2.100 </a:t>
            </a:r>
            <a:endParaRPr lang="en-US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dirty="0" err="1">
                <a:latin typeface="Trebuchet MS" charset="0"/>
                <a:cs typeface="Trebuchet MS" charset="0"/>
              </a:rPr>
              <a:t>colegios</a:t>
            </a:r>
            <a:endParaRPr lang="en-US" sz="1800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b="1" dirty="0" smtClean="0">
                <a:latin typeface="Trebuchet MS" charset="0"/>
                <a:cs typeface="Trebuchet MS" charset="0"/>
              </a:rPr>
              <a:t>195</a:t>
            </a:r>
            <a:endParaRPr lang="en-US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dirty="0" err="1">
                <a:latin typeface="Trebuchet MS" charset="0"/>
                <a:cs typeface="Trebuchet MS" charset="0"/>
              </a:rPr>
              <a:t>instituciones</a:t>
            </a:r>
            <a:endParaRPr lang="en-US" sz="1800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b="1" dirty="0" smtClean="0">
                <a:latin typeface="Trebuchet MS" charset="0"/>
                <a:cs typeface="Trebuchet MS" charset="0"/>
              </a:rPr>
              <a:t>4.500</a:t>
            </a:r>
            <a:endParaRPr lang="en-US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400" dirty="0">
                <a:latin typeface="Trebuchet MS" charset="0"/>
                <a:cs typeface="Trebuchet MS" charset="0"/>
              </a:rPr>
              <a:t>ASISTENTES A CHARLAS INFORMATIVAS</a:t>
            </a:r>
          </a:p>
          <a:p>
            <a:pPr eaLnBrk="1" hangingPunct="1"/>
            <a:r>
              <a:rPr lang="en-US" b="1" dirty="0" smtClean="0">
                <a:latin typeface="Trebuchet MS" charset="0"/>
                <a:cs typeface="Trebuchet MS" charset="0"/>
              </a:rPr>
              <a:t>2.800</a:t>
            </a:r>
            <a:endParaRPr lang="en-US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400" dirty="0">
                <a:latin typeface="Trebuchet MS" charset="0"/>
                <a:cs typeface="Trebuchet MS" charset="0"/>
              </a:rPr>
              <a:t>ASISTENTES A TALLERES DE </a:t>
            </a:r>
          </a:p>
          <a:p>
            <a:pPr eaLnBrk="1" hangingPunct="1"/>
            <a:r>
              <a:rPr lang="en-US" sz="1400" dirty="0">
                <a:latin typeface="Trebuchet MS" charset="0"/>
                <a:cs typeface="Trebuchet MS" charset="0"/>
              </a:rPr>
              <a:t>ORIENTACION VOCACIONAL</a:t>
            </a:r>
          </a:p>
          <a:p>
            <a:pPr eaLnBrk="1" hangingPunct="1"/>
            <a:endParaRPr lang="en-US" sz="1800" b="1" dirty="0">
              <a:latin typeface="Trebuchet MS" charset="0"/>
              <a:cs typeface="Trebuchet MS" charset="0"/>
            </a:endParaRPr>
          </a:p>
        </p:txBody>
      </p:sp>
      <p:sp>
        <p:nvSpPr>
          <p:cNvPr id="17415" name="TextBox 9"/>
          <p:cNvSpPr txBox="1">
            <a:spLocks noChangeArrowheads="1"/>
          </p:cNvSpPr>
          <p:nvPr/>
        </p:nvSpPr>
        <p:spPr bwMode="auto">
          <a:xfrm>
            <a:off x="595313" y="4146550"/>
            <a:ext cx="52165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700" b="1" dirty="0" smtClean="0">
                <a:latin typeface="Trebuchet MS" charset="0"/>
                <a:cs typeface="Trebuchet MS" charset="0"/>
              </a:rPr>
              <a:t>16 </a:t>
            </a:r>
            <a:r>
              <a:rPr lang="en-US" sz="2700" b="1" dirty="0">
                <a:latin typeface="Trebuchet MS" charset="0"/>
                <a:cs typeface="Trebuchet MS" charset="0"/>
              </a:rPr>
              <a:t>al </a:t>
            </a:r>
            <a:r>
              <a:rPr lang="en-US" sz="2700" b="1" dirty="0" smtClean="0">
                <a:latin typeface="Trebuchet MS" charset="0"/>
                <a:cs typeface="Trebuchet MS" charset="0"/>
              </a:rPr>
              <a:t>20 </a:t>
            </a:r>
            <a:r>
              <a:rPr lang="en-US" sz="2700" b="1" dirty="0">
                <a:latin typeface="Trebuchet MS" charset="0"/>
                <a:cs typeface="Trebuchet MS" charset="0"/>
              </a:rPr>
              <a:t>de </a:t>
            </a:r>
            <a:r>
              <a:rPr lang="en-US" sz="2700" b="1" dirty="0" err="1">
                <a:latin typeface="Trebuchet MS" charset="0"/>
                <a:cs typeface="Trebuchet MS" charset="0"/>
              </a:rPr>
              <a:t>Septiembre</a:t>
            </a:r>
            <a:r>
              <a:rPr lang="en-US" sz="2700" b="1" dirty="0">
                <a:latin typeface="Trebuchet MS" charset="0"/>
                <a:cs typeface="Trebuchet MS" charset="0"/>
              </a:rPr>
              <a:t>, </a:t>
            </a:r>
            <a:r>
              <a:rPr lang="en-US" sz="2700" b="1" dirty="0" smtClean="0">
                <a:latin typeface="Trebuchet MS" charset="0"/>
                <a:cs typeface="Trebuchet MS" charset="0"/>
              </a:rPr>
              <a:t>2015</a:t>
            </a:r>
            <a:endParaRPr lang="en-US" sz="2700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2700" dirty="0">
                <a:latin typeface="Trebuchet MS" charset="0"/>
                <a:cs typeface="Trebuchet MS" charset="0"/>
              </a:rPr>
              <a:t>Buenos Aires, La Rural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6724650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9" name="Imagen 8" descr="grafica Ventas UNIbco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55" y="2189804"/>
            <a:ext cx="5441023" cy="171796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G_9421_baj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8" r="7778"/>
          <a:stretch/>
        </p:blipFill>
        <p:spPr>
          <a:xfrm>
            <a:off x="220665" y="111759"/>
            <a:ext cx="8737915" cy="665752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5048250"/>
            <a:ext cx="9144000" cy="1681163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025" y="5280025"/>
            <a:ext cx="8728075" cy="17526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rebuchet MS"/>
                <a:ea typeface="+mn-ea"/>
                <a:cs typeface="Trebuchet MS"/>
              </a:rPr>
              <a:t>CON EL VALOR IMPRESCINDIBLE DEL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latin typeface="Trebuchet MS"/>
                <a:ea typeface="+mn-ea"/>
                <a:cs typeface="Trebuchet MS"/>
              </a:rPr>
              <a:t>CONTACTO </a:t>
            </a:r>
            <a:r>
              <a:rPr lang="en-US" b="1" dirty="0">
                <a:latin typeface="Trebuchet MS"/>
                <a:ea typeface="+mn-ea"/>
                <a:cs typeface="Trebuchet MS"/>
              </a:rPr>
              <a:t>CARA A </a:t>
            </a:r>
            <a:r>
              <a:rPr lang="en-US" b="1" dirty="0" smtClean="0">
                <a:latin typeface="Trebuchet MS"/>
                <a:ea typeface="+mn-ea"/>
                <a:cs typeface="Trebuchet MS"/>
              </a:rPr>
              <a:t>CARA</a:t>
            </a:r>
            <a:endParaRPr lang="en-US" dirty="0" smtClean="0">
              <a:latin typeface="Trebuchet MS"/>
              <a:cs typeface="Trebuchet MS"/>
            </a:endParaRPr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724650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" name="Imagen 2" descr="cara a cara-0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1" b="1945"/>
          <a:stretch/>
        </p:blipFill>
        <p:spPr>
          <a:xfrm>
            <a:off x="63500" y="101600"/>
            <a:ext cx="8993124" cy="662305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G_9393_baj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156"/>
          <a:stretch/>
        </p:blipFill>
        <p:spPr>
          <a:xfrm>
            <a:off x="162560" y="118721"/>
            <a:ext cx="8829040" cy="659005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832350" y="5026025"/>
            <a:ext cx="4311650" cy="16827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56200" y="5148263"/>
            <a:ext cx="4322763" cy="1752600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000" dirty="0">
                <a:latin typeface="Trebuchet MS"/>
                <a:ea typeface="+mn-ea"/>
                <a:cs typeface="Trebuchet MS"/>
              </a:rPr>
              <a:t>PARA LLEGAR </a:t>
            </a:r>
            <a:endParaRPr lang="en-US" sz="4000" dirty="0" smtClean="0">
              <a:latin typeface="Trebuchet MS"/>
              <a:ea typeface="+mn-ea"/>
              <a:cs typeface="Trebuchet MS"/>
            </a:endParaRPr>
          </a:p>
          <a:p>
            <a:pPr algn="l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000" dirty="0" smtClean="0">
                <a:latin typeface="Trebuchet MS"/>
                <a:ea typeface="+mn-ea"/>
                <a:cs typeface="Trebuchet MS"/>
              </a:rPr>
              <a:t>A SU </a:t>
            </a:r>
            <a:r>
              <a:rPr lang="en-US" sz="4000" b="1" dirty="0" smtClean="0">
                <a:latin typeface="Trebuchet MS"/>
                <a:ea typeface="+mn-ea"/>
                <a:cs typeface="Trebuchet MS"/>
              </a:rPr>
              <a:t>PÚBLICO</a:t>
            </a:r>
            <a:endParaRPr lang="en-US" sz="4200" b="1" dirty="0">
              <a:latin typeface="Trebuchet MS"/>
              <a:ea typeface="+mn-ea"/>
              <a:cs typeface="Trebuchet MS"/>
            </a:endParaRPr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11833</TotalTime>
  <Words>980</Words>
  <Application>Microsoft Macintosh PowerPoint</Application>
  <PresentationFormat>Presentación en pantalla (4:3)</PresentationFormat>
  <Paragraphs>242</Paragraphs>
  <Slides>54</Slides>
  <Notes>29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54</vt:i4>
      </vt:variant>
    </vt:vector>
  </HeadingPairs>
  <TitlesOfParts>
    <vt:vector size="55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</dc:creator>
  <cp:lastModifiedBy>Angel</cp:lastModifiedBy>
  <cp:revision>270</cp:revision>
  <dcterms:created xsi:type="dcterms:W3CDTF">2013-04-18T13:49:44Z</dcterms:created>
  <dcterms:modified xsi:type="dcterms:W3CDTF">2015-08-19T02:54:05Z</dcterms:modified>
</cp:coreProperties>
</file>